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tags/tag19.xml" ContentType="application/vnd.openxmlformats-officedocument.presentationml.tags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slideLayouts/slideLayout10.xml" ContentType="application/vnd.openxmlformats-officedocument.presentationml.slideLayout+xml"/>
  <Default Extension="gif" ContentType="image/gif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tags/tag3.xml" ContentType="application/vnd.openxmlformats-officedocument.presentationml.tags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7" r:id="rId11"/>
    <p:sldId id="269" r:id="rId12"/>
    <p:sldId id="271" r:id="rId13"/>
    <p:sldId id="280" r:id="rId14"/>
    <p:sldId id="278" r:id="rId15"/>
    <p:sldId id="279" r:id="rId16"/>
    <p:sldId id="281" r:id="rId17"/>
    <p:sldId id="273" r:id="rId18"/>
    <p:sldId id="274" r:id="rId19"/>
    <p:sldId id="275" r:id="rId20"/>
    <p:sldId id="282" r:id="rId21"/>
  </p:sldIdLst>
  <p:sldSz cx="9144000" cy="6858000" type="screen4x3"/>
  <p:notesSz cx="6858000" cy="9144000"/>
  <p:custDataLst>
    <p:tags r:id="rId22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99" autoAdjust="0"/>
    <p:restoredTop sz="94660"/>
  </p:normalViewPr>
  <p:slideViewPr>
    <p:cSldViewPr>
      <p:cViewPr varScale="1">
        <p:scale>
          <a:sx n="88" d="100"/>
          <a:sy n="88" d="100"/>
        </p:scale>
        <p:origin x="-96" y="-3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92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50"/>
          <p:cNvGrpSpPr>
            <a:grpSpLocks/>
          </p:cNvGrpSpPr>
          <p:nvPr/>
        </p:nvGrpSpPr>
        <p:grpSpPr bwMode="auto">
          <a:xfrm>
            <a:off x="0" y="-14288"/>
            <a:ext cx="9155113" cy="6884988"/>
            <a:chOff x="0" y="-9"/>
            <a:chExt cx="5767" cy="4337"/>
          </a:xfrm>
        </p:grpSpPr>
        <p:sp>
          <p:nvSpPr>
            <p:cNvPr id="5" name="Freeform 4"/>
            <p:cNvSpPr>
              <a:spLocks/>
            </p:cNvSpPr>
            <p:nvPr/>
          </p:nvSpPr>
          <p:spPr bwMode="hidden">
            <a:xfrm>
              <a:off x="1632" y="-5"/>
              <a:ext cx="1737" cy="4333"/>
            </a:xfrm>
            <a:custGeom>
              <a:avLst/>
              <a:gdLst/>
              <a:ahLst/>
              <a:cxnLst>
                <a:cxn ang="0">
                  <a:pos x="494" y="4309"/>
                </a:cxn>
                <a:cxn ang="0">
                  <a:pos x="1737" y="4320"/>
                </a:cxn>
                <a:cxn ang="0">
                  <a:pos x="524" y="0"/>
                </a:cxn>
                <a:cxn ang="0">
                  <a:pos x="0" y="7"/>
                </a:cxn>
                <a:cxn ang="0">
                  <a:pos x="494" y="430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Freeform 5"/>
            <p:cNvSpPr>
              <a:spLocks/>
            </p:cNvSpPr>
            <p:nvPr/>
          </p:nvSpPr>
          <p:spPr bwMode="hidden">
            <a:xfrm>
              <a:off x="0" y="-7"/>
              <a:ext cx="1737" cy="4329"/>
            </a:xfrm>
            <a:custGeom>
              <a:avLst/>
              <a:gdLst/>
              <a:ahLst/>
              <a:cxnLst>
                <a:cxn ang="0">
                  <a:pos x="494" y="4309"/>
                </a:cxn>
                <a:cxn ang="0">
                  <a:pos x="1737" y="4320"/>
                </a:cxn>
                <a:cxn ang="0">
                  <a:pos x="524" y="0"/>
                </a:cxn>
                <a:cxn ang="0">
                  <a:pos x="0" y="7"/>
                </a:cxn>
                <a:cxn ang="0">
                  <a:pos x="494" y="430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hidden">
            <a:xfrm>
              <a:off x="3744" y="-4"/>
              <a:ext cx="1739" cy="4330"/>
            </a:xfrm>
            <a:custGeom>
              <a:avLst/>
              <a:gdLst/>
              <a:ahLst/>
              <a:cxnLst>
                <a:cxn ang="0">
                  <a:pos x="494" y="4415"/>
                </a:cxn>
                <a:cxn ang="0">
                  <a:pos x="1739" y="4420"/>
                </a:cxn>
                <a:cxn ang="0">
                  <a:pos x="524" y="0"/>
                </a:cxn>
                <a:cxn ang="0">
                  <a:pos x="0" y="7"/>
                </a:cxn>
                <a:cxn ang="0">
                  <a:pos x="494" y="4415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hidden">
            <a:xfrm>
              <a:off x="1920" y="-9"/>
              <a:ext cx="2080" cy="4324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870" y="4338"/>
                </a:cxn>
                <a:cxn ang="0">
                  <a:pos x="2080" y="4338"/>
                </a:cxn>
                <a:cxn ang="0">
                  <a:pos x="1033" y="0"/>
                </a:cxn>
                <a:cxn ang="0">
                  <a:pos x="0" y="7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Freeform 11"/>
            <p:cNvSpPr>
              <a:spLocks/>
            </p:cNvSpPr>
            <p:nvPr/>
          </p:nvSpPr>
          <p:spPr bwMode="hidden">
            <a:xfrm>
              <a:off x="117" y="97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Freeform 12"/>
            <p:cNvSpPr>
              <a:spLocks/>
            </p:cNvSpPr>
            <p:nvPr/>
          </p:nvSpPr>
          <p:spPr bwMode="hidden">
            <a:xfrm rot="2702961" flipH="1">
              <a:off x="810" y="766"/>
              <a:ext cx="2544" cy="1008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Freeform 13"/>
            <p:cNvSpPr>
              <a:spLocks/>
            </p:cNvSpPr>
            <p:nvPr/>
          </p:nvSpPr>
          <p:spPr bwMode="hidden">
            <a:xfrm>
              <a:off x="83" y="49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Freeform 14"/>
            <p:cNvSpPr>
              <a:spLocks/>
            </p:cNvSpPr>
            <p:nvPr/>
          </p:nvSpPr>
          <p:spPr bwMode="hidden">
            <a:xfrm rot="-2895842">
              <a:off x="-984" y="1041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Freeform 15"/>
            <p:cNvSpPr>
              <a:spLocks/>
            </p:cNvSpPr>
            <p:nvPr/>
          </p:nvSpPr>
          <p:spPr bwMode="hidden">
            <a:xfrm rot="-2305141">
              <a:off x="1331" y="913"/>
              <a:ext cx="3594" cy="1735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Freeform 16"/>
            <p:cNvSpPr>
              <a:spLocks/>
            </p:cNvSpPr>
            <p:nvPr/>
          </p:nvSpPr>
          <p:spPr bwMode="hidden">
            <a:xfrm rot="2084418" flipH="1">
              <a:off x="1859" y="865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Freeform 17"/>
            <p:cNvSpPr>
              <a:spLocks/>
            </p:cNvSpPr>
            <p:nvPr/>
          </p:nvSpPr>
          <p:spPr bwMode="hidden">
            <a:xfrm>
              <a:off x="4250" y="-7"/>
              <a:ext cx="1089" cy="2285"/>
            </a:xfrm>
            <a:custGeom>
              <a:avLst/>
              <a:gdLst/>
              <a:ahLst/>
              <a:cxnLst>
                <a:cxn ang="0">
                  <a:pos x="0" y="2265"/>
                </a:cxn>
                <a:cxn ang="0">
                  <a:pos x="1030" y="0"/>
                </a:cxn>
                <a:cxn ang="0">
                  <a:pos x="1089" y="0"/>
                </a:cxn>
                <a:cxn ang="0">
                  <a:pos x="37" y="2285"/>
                </a:cxn>
                <a:cxn ang="0">
                  <a:pos x="0" y="2265"/>
                </a:cxn>
              </a:cxnLst>
              <a:rect l="0" t="0" r="r" b="b"/>
              <a:pathLst>
                <a:path w="1089" h="2285">
                  <a:moveTo>
                    <a:pt x="0" y="2265"/>
                  </a:moveTo>
                  <a:cubicBezTo>
                    <a:pt x="438" y="996"/>
                    <a:pt x="865" y="377"/>
                    <a:pt x="1030" y="0"/>
                  </a:cubicBezTo>
                  <a:cubicBezTo>
                    <a:pt x="1030" y="0"/>
                    <a:pt x="1059" y="0"/>
                    <a:pt x="1089" y="0"/>
                  </a:cubicBezTo>
                  <a:cubicBezTo>
                    <a:pt x="565" y="834"/>
                    <a:pt x="181" y="1853"/>
                    <a:pt x="37" y="2285"/>
                  </a:cubicBezTo>
                  <a:cubicBezTo>
                    <a:pt x="37" y="2285"/>
                    <a:pt x="0" y="2265"/>
                    <a:pt x="0" y="226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" name="Rectangle 18"/>
            <p:cNvSpPr>
              <a:spLocks noChangeArrowheads="1"/>
            </p:cNvSpPr>
            <p:nvPr/>
          </p:nvSpPr>
          <p:spPr bwMode="invGray">
            <a:xfrm>
              <a:off x="0" y="2441"/>
              <a:ext cx="5760" cy="43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Freeform 20"/>
            <p:cNvSpPr>
              <a:spLocks/>
            </p:cNvSpPr>
            <p:nvPr/>
          </p:nvSpPr>
          <p:spPr bwMode="invGray">
            <a:xfrm>
              <a:off x="1632" y="2487"/>
              <a:ext cx="1737" cy="382"/>
            </a:xfrm>
            <a:custGeom>
              <a:avLst/>
              <a:gdLst/>
              <a:ahLst/>
              <a:cxnLst>
                <a:cxn ang="0">
                  <a:pos x="494" y="4309"/>
                </a:cxn>
                <a:cxn ang="0">
                  <a:pos x="1737" y="4320"/>
                </a:cxn>
                <a:cxn ang="0">
                  <a:pos x="524" y="0"/>
                </a:cxn>
                <a:cxn ang="0">
                  <a:pos x="0" y="7"/>
                </a:cxn>
                <a:cxn ang="0">
                  <a:pos x="494" y="430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Freeform 21"/>
            <p:cNvSpPr>
              <a:spLocks/>
            </p:cNvSpPr>
            <p:nvPr/>
          </p:nvSpPr>
          <p:spPr bwMode="invGray">
            <a:xfrm>
              <a:off x="0" y="2487"/>
              <a:ext cx="1737" cy="381"/>
            </a:xfrm>
            <a:custGeom>
              <a:avLst/>
              <a:gdLst/>
              <a:ahLst/>
              <a:cxnLst>
                <a:cxn ang="0">
                  <a:pos x="494" y="4309"/>
                </a:cxn>
                <a:cxn ang="0">
                  <a:pos x="1737" y="4320"/>
                </a:cxn>
                <a:cxn ang="0">
                  <a:pos x="524" y="0"/>
                </a:cxn>
                <a:cxn ang="0">
                  <a:pos x="0" y="7"/>
                </a:cxn>
                <a:cxn ang="0">
                  <a:pos x="494" y="430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invGray">
            <a:xfrm>
              <a:off x="3744" y="2487"/>
              <a:ext cx="1739" cy="382"/>
            </a:xfrm>
            <a:custGeom>
              <a:avLst/>
              <a:gdLst/>
              <a:ahLst/>
              <a:cxnLst>
                <a:cxn ang="0">
                  <a:pos x="494" y="4415"/>
                </a:cxn>
                <a:cxn ang="0">
                  <a:pos x="1739" y="4420"/>
                </a:cxn>
                <a:cxn ang="0">
                  <a:pos x="524" y="0"/>
                </a:cxn>
                <a:cxn ang="0">
                  <a:pos x="0" y="7"/>
                </a:cxn>
                <a:cxn ang="0">
                  <a:pos x="494" y="4415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Freeform 23"/>
            <p:cNvSpPr>
              <a:spLocks/>
            </p:cNvSpPr>
            <p:nvPr/>
          </p:nvSpPr>
          <p:spPr bwMode="invGray">
            <a:xfrm>
              <a:off x="1920" y="2487"/>
              <a:ext cx="2080" cy="381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870" y="4338"/>
                </a:cxn>
                <a:cxn ang="0">
                  <a:pos x="2080" y="4338"/>
                </a:cxn>
                <a:cxn ang="0">
                  <a:pos x="1033" y="0"/>
                </a:cxn>
                <a:cxn ang="0">
                  <a:pos x="0" y="7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" name="Rectangle 27"/>
            <p:cNvSpPr>
              <a:spLocks noChangeArrowheads="1"/>
            </p:cNvSpPr>
            <p:nvPr/>
          </p:nvSpPr>
          <p:spPr bwMode="invGray">
            <a:xfrm>
              <a:off x="7" y="2456"/>
              <a:ext cx="5760" cy="432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Freeform 28"/>
            <p:cNvSpPr>
              <a:spLocks/>
            </p:cNvSpPr>
            <p:nvPr/>
          </p:nvSpPr>
          <p:spPr bwMode="invGray">
            <a:xfrm>
              <a:off x="2583" y="2449"/>
              <a:ext cx="1036" cy="420"/>
            </a:xfrm>
            <a:custGeom>
              <a:avLst/>
              <a:gdLst/>
              <a:ahLst/>
              <a:cxnLst>
                <a:cxn ang="0">
                  <a:pos x="1027" y="0"/>
                </a:cxn>
                <a:cxn ang="0">
                  <a:pos x="0" y="417"/>
                </a:cxn>
                <a:cxn ang="0">
                  <a:pos x="24" y="420"/>
                </a:cxn>
                <a:cxn ang="0">
                  <a:pos x="1036" y="16"/>
                </a:cxn>
                <a:cxn ang="0">
                  <a:pos x="1027" y="0"/>
                </a:cxn>
              </a:cxnLst>
              <a:rect l="0" t="0" r="r" b="b"/>
              <a:pathLst>
                <a:path w="1036" h="420">
                  <a:moveTo>
                    <a:pt x="1027" y="0"/>
                  </a:moveTo>
                  <a:cubicBezTo>
                    <a:pt x="508" y="159"/>
                    <a:pt x="167" y="347"/>
                    <a:pt x="0" y="417"/>
                  </a:cubicBezTo>
                  <a:cubicBezTo>
                    <a:pt x="0" y="417"/>
                    <a:pt x="12" y="418"/>
                    <a:pt x="24" y="420"/>
                  </a:cubicBezTo>
                  <a:cubicBezTo>
                    <a:pt x="237" y="321"/>
                    <a:pt x="708" y="105"/>
                    <a:pt x="1036" y="16"/>
                  </a:cubicBezTo>
                  <a:cubicBezTo>
                    <a:pt x="1036" y="16"/>
                    <a:pt x="1027" y="0"/>
                    <a:pt x="1027" y="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" name="Freeform 29"/>
            <p:cNvSpPr>
              <a:spLocks/>
            </p:cNvSpPr>
            <p:nvPr/>
          </p:nvSpPr>
          <p:spPr bwMode="invGray">
            <a:xfrm rot="18897039" flipH="1">
              <a:off x="1486" y="2417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4" name="Freeform 30"/>
            <p:cNvSpPr>
              <a:spLocks/>
            </p:cNvSpPr>
            <p:nvPr/>
          </p:nvSpPr>
          <p:spPr bwMode="invGray">
            <a:xfrm rot="18897039" flipH="1">
              <a:off x="766" y="2417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" name="Freeform 31"/>
            <p:cNvSpPr>
              <a:spLocks/>
            </p:cNvSpPr>
            <p:nvPr/>
          </p:nvSpPr>
          <p:spPr bwMode="invGray">
            <a:xfrm rot="18897039" flipH="1">
              <a:off x="31" y="2385"/>
              <a:ext cx="1034" cy="487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" name="Freeform 32"/>
            <p:cNvSpPr>
              <a:spLocks/>
            </p:cNvSpPr>
            <p:nvPr/>
          </p:nvSpPr>
          <p:spPr bwMode="invGray">
            <a:xfrm flipH="1" flipV="1">
              <a:off x="576" y="2441"/>
              <a:ext cx="3552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7" name="Freeform 33"/>
            <p:cNvSpPr>
              <a:spLocks/>
            </p:cNvSpPr>
            <p:nvPr/>
          </p:nvSpPr>
          <p:spPr bwMode="invGray">
            <a:xfrm flipH="1" flipV="1">
              <a:off x="240" y="2441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Freeform 34"/>
            <p:cNvSpPr>
              <a:spLocks/>
            </p:cNvSpPr>
            <p:nvPr/>
          </p:nvSpPr>
          <p:spPr bwMode="invGray">
            <a:xfrm flipH="1" flipV="1">
              <a:off x="3036" y="2489"/>
              <a:ext cx="1332" cy="383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" name="Freeform 35"/>
            <p:cNvSpPr>
              <a:spLocks/>
            </p:cNvSpPr>
            <p:nvPr/>
          </p:nvSpPr>
          <p:spPr bwMode="invGray">
            <a:xfrm flipH="1" flipV="1">
              <a:off x="3984" y="2441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" name="Freeform 36"/>
            <p:cNvSpPr>
              <a:spLocks/>
            </p:cNvSpPr>
            <p:nvPr/>
          </p:nvSpPr>
          <p:spPr bwMode="invGray">
            <a:xfrm flipH="1" flipV="1">
              <a:off x="3456" y="2441"/>
              <a:ext cx="2304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" name="Rectangle 37"/>
            <p:cNvSpPr>
              <a:spLocks noChangeArrowheads="1"/>
            </p:cNvSpPr>
            <p:nvPr/>
          </p:nvSpPr>
          <p:spPr bwMode="invGray">
            <a:xfrm>
              <a:off x="0" y="2462"/>
              <a:ext cx="5760" cy="1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accent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2" name="Rectangle 45"/>
            <p:cNvSpPr>
              <a:spLocks noChangeArrowheads="1"/>
            </p:cNvSpPr>
            <p:nvPr/>
          </p:nvSpPr>
          <p:spPr bwMode="hidden">
            <a:xfrm>
              <a:off x="0" y="2880"/>
              <a:ext cx="5760" cy="57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3" name="Rectangle 46"/>
            <p:cNvSpPr>
              <a:spLocks noChangeArrowheads="1"/>
            </p:cNvSpPr>
            <p:nvPr/>
          </p:nvSpPr>
          <p:spPr bwMode="hidden">
            <a:xfrm>
              <a:off x="0" y="3408"/>
              <a:ext cx="5760" cy="91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pic>
          <p:nvPicPr>
            <p:cNvPr id="34" name="Picture 43" descr="BTZBUL1A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86" y="1650"/>
              <a:ext cx="204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8230" name="Rectangle 38"/>
          <p:cNvSpPr>
            <a:spLocks noGrp="1" noChangeArrowheads="1"/>
          </p:cNvSpPr>
          <p:nvPr>
            <p:ph type="ctrTitle"/>
          </p:nvPr>
        </p:nvSpPr>
        <p:spPr>
          <a:xfrm>
            <a:off x="1676400" y="1905000"/>
            <a:ext cx="7239000" cy="19050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8231" name="Rectangle 39"/>
          <p:cNvSpPr>
            <a:spLocks noGrp="1" noChangeArrowheads="1"/>
          </p:cNvSpPr>
          <p:nvPr>
            <p:ph type="subTitle" idx="1"/>
          </p:nvPr>
        </p:nvSpPr>
        <p:spPr>
          <a:xfrm>
            <a:off x="1676400" y="4572000"/>
            <a:ext cx="6400800" cy="1679575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35" name="Rectangle 40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3246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6" name="Rectangle 41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246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7" name="Rectangle 42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3246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15373F6-7E31-40AC-AB65-9721C822B65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65D2CE-5203-4839-B7A1-E744E8BB29C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47663"/>
            <a:ext cx="1943100" cy="57483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47663"/>
            <a:ext cx="5676900" cy="57483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03BC5-CFD5-4CB6-8F78-1D7DEDC3E9B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1D9105-AD53-45BC-8612-C7390D07DD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131826-4171-4E40-A9AF-E67B9A7692D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22DA71-70E3-45CD-8A69-DE1D3F3C623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6A2125-B88F-4D44-9482-A92AEAFAC70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811F22-8273-4461-B8A4-B521413A2E7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F65FBA-2174-4D54-931B-00452A233AA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4D0E12-B067-44F5-99FC-67A202938B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142961-61B7-42DC-991C-970849D9599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49"/>
          <p:cNvGrpSpPr>
            <a:grpSpLocks/>
          </p:cNvGrpSpPr>
          <p:nvPr/>
        </p:nvGrpSpPr>
        <p:grpSpPr bwMode="auto">
          <a:xfrm>
            <a:off x="0" y="0"/>
            <a:ext cx="9144000" cy="7405688"/>
            <a:chOff x="0" y="-9"/>
            <a:chExt cx="5760" cy="4665"/>
          </a:xfrm>
        </p:grpSpPr>
        <p:sp>
          <p:nvSpPr>
            <p:cNvPr id="1032" name="Freeform 8"/>
            <p:cNvSpPr>
              <a:spLocks/>
            </p:cNvSpPr>
            <p:nvPr/>
          </p:nvSpPr>
          <p:spPr bwMode="hidden">
            <a:xfrm>
              <a:off x="1632" y="-5"/>
              <a:ext cx="1737" cy="4333"/>
            </a:xfrm>
            <a:custGeom>
              <a:avLst/>
              <a:gdLst/>
              <a:ahLst/>
              <a:cxnLst>
                <a:cxn ang="0">
                  <a:pos x="494" y="4309"/>
                </a:cxn>
                <a:cxn ang="0">
                  <a:pos x="1737" y="4320"/>
                </a:cxn>
                <a:cxn ang="0">
                  <a:pos x="524" y="0"/>
                </a:cxn>
                <a:cxn ang="0">
                  <a:pos x="0" y="7"/>
                </a:cxn>
                <a:cxn ang="0">
                  <a:pos x="494" y="430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3" name="Freeform 9"/>
            <p:cNvSpPr>
              <a:spLocks/>
            </p:cNvSpPr>
            <p:nvPr/>
          </p:nvSpPr>
          <p:spPr bwMode="hidden">
            <a:xfrm>
              <a:off x="0" y="-7"/>
              <a:ext cx="1737" cy="4329"/>
            </a:xfrm>
            <a:custGeom>
              <a:avLst/>
              <a:gdLst/>
              <a:ahLst/>
              <a:cxnLst>
                <a:cxn ang="0">
                  <a:pos x="494" y="4309"/>
                </a:cxn>
                <a:cxn ang="0">
                  <a:pos x="1737" y="4320"/>
                </a:cxn>
                <a:cxn ang="0">
                  <a:pos x="524" y="0"/>
                </a:cxn>
                <a:cxn ang="0">
                  <a:pos x="0" y="7"/>
                </a:cxn>
                <a:cxn ang="0">
                  <a:pos x="494" y="430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4" name="Freeform 10"/>
            <p:cNvSpPr>
              <a:spLocks/>
            </p:cNvSpPr>
            <p:nvPr/>
          </p:nvSpPr>
          <p:spPr bwMode="hidden">
            <a:xfrm>
              <a:off x="3744" y="-4"/>
              <a:ext cx="1739" cy="4330"/>
            </a:xfrm>
            <a:custGeom>
              <a:avLst/>
              <a:gdLst/>
              <a:ahLst/>
              <a:cxnLst>
                <a:cxn ang="0">
                  <a:pos x="494" y="4415"/>
                </a:cxn>
                <a:cxn ang="0">
                  <a:pos x="1739" y="4420"/>
                </a:cxn>
                <a:cxn ang="0">
                  <a:pos x="524" y="0"/>
                </a:cxn>
                <a:cxn ang="0">
                  <a:pos x="0" y="7"/>
                </a:cxn>
                <a:cxn ang="0">
                  <a:pos x="494" y="4415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5" name="Freeform 11"/>
            <p:cNvSpPr>
              <a:spLocks/>
            </p:cNvSpPr>
            <p:nvPr/>
          </p:nvSpPr>
          <p:spPr bwMode="hidden">
            <a:xfrm>
              <a:off x="1920" y="-9"/>
              <a:ext cx="2080" cy="4324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870" y="4338"/>
                </a:cxn>
                <a:cxn ang="0">
                  <a:pos x="2080" y="4338"/>
                </a:cxn>
                <a:cxn ang="0">
                  <a:pos x="1033" y="0"/>
                </a:cxn>
                <a:cxn ang="0">
                  <a:pos x="0" y="7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1" name="Freeform 17"/>
            <p:cNvSpPr>
              <a:spLocks/>
            </p:cNvSpPr>
            <p:nvPr/>
          </p:nvSpPr>
          <p:spPr bwMode="hidden">
            <a:xfrm>
              <a:off x="117" y="97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2" name="Freeform 18"/>
            <p:cNvSpPr>
              <a:spLocks/>
            </p:cNvSpPr>
            <p:nvPr/>
          </p:nvSpPr>
          <p:spPr bwMode="hidden">
            <a:xfrm rot="2702961" flipH="1">
              <a:off x="810" y="766"/>
              <a:ext cx="2544" cy="1008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3" name="Freeform 19"/>
            <p:cNvSpPr>
              <a:spLocks/>
            </p:cNvSpPr>
            <p:nvPr/>
          </p:nvSpPr>
          <p:spPr bwMode="hidden">
            <a:xfrm>
              <a:off x="83" y="49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4" name="Freeform 20"/>
            <p:cNvSpPr>
              <a:spLocks/>
            </p:cNvSpPr>
            <p:nvPr userDrawn="1"/>
          </p:nvSpPr>
          <p:spPr bwMode="hidden">
            <a:xfrm rot="-2895842">
              <a:off x="-984" y="1041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5" name="Freeform 21"/>
            <p:cNvSpPr>
              <a:spLocks/>
            </p:cNvSpPr>
            <p:nvPr/>
          </p:nvSpPr>
          <p:spPr bwMode="hidden">
            <a:xfrm rot="-2305141">
              <a:off x="1331" y="913"/>
              <a:ext cx="3594" cy="1735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6" name="Freeform 22"/>
            <p:cNvSpPr>
              <a:spLocks/>
            </p:cNvSpPr>
            <p:nvPr/>
          </p:nvSpPr>
          <p:spPr bwMode="hidden">
            <a:xfrm rot="2084418" flipH="1">
              <a:off x="1859" y="865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7" name="Freeform 23"/>
            <p:cNvSpPr>
              <a:spLocks/>
            </p:cNvSpPr>
            <p:nvPr/>
          </p:nvSpPr>
          <p:spPr bwMode="hidden">
            <a:xfrm>
              <a:off x="4250" y="-7"/>
              <a:ext cx="1089" cy="2285"/>
            </a:xfrm>
            <a:custGeom>
              <a:avLst/>
              <a:gdLst/>
              <a:ahLst/>
              <a:cxnLst>
                <a:cxn ang="0">
                  <a:pos x="0" y="2265"/>
                </a:cxn>
                <a:cxn ang="0">
                  <a:pos x="1030" y="0"/>
                </a:cxn>
                <a:cxn ang="0">
                  <a:pos x="1089" y="0"/>
                </a:cxn>
                <a:cxn ang="0">
                  <a:pos x="37" y="2285"/>
                </a:cxn>
                <a:cxn ang="0">
                  <a:pos x="0" y="2265"/>
                </a:cxn>
              </a:cxnLst>
              <a:rect l="0" t="0" r="r" b="b"/>
              <a:pathLst>
                <a:path w="1089" h="2285">
                  <a:moveTo>
                    <a:pt x="0" y="2265"/>
                  </a:moveTo>
                  <a:cubicBezTo>
                    <a:pt x="438" y="996"/>
                    <a:pt x="865" y="377"/>
                    <a:pt x="1030" y="0"/>
                  </a:cubicBezTo>
                  <a:cubicBezTo>
                    <a:pt x="1030" y="0"/>
                    <a:pt x="1059" y="0"/>
                    <a:pt x="1089" y="0"/>
                  </a:cubicBezTo>
                  <a:cubicBezTo>
                    <a:pt x="565" y="834"/>
                    <a:pt x="181" y="1853"/>
                    <a:pt x="37" y="2285"/>
                  </a:cubicBezTo>
                  <a:cubicBezTo>
                    <a:pt x="37" y="2285"/>
                    <a:pt x="0" y="2265"/>
                    <a:pt x="0" y="226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9" name="Rectangle 25"/>
            <p:cNvSpPr>
              <a:spLocks noChangeArrowheads="1"/>
            </p:cNvSpPr>
            <p:nvPr/>
          </p:nvSpPr>
          <p:spPr bwMode="hidden">
            <a:xfrm>
              <a:off x="0" y="3910"/>
              <a:ext cx="5760" cy="43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1" name="Freeform 27"/>
            <p:cNvSpPr>
              <a:spLocks/>
            </p:cNvSpPr>
            <p:nvPr/>
          </p:nvSpPr>
          <p:spPr bwMode="hidden">
            <a:xfrm>
              <a:off x="1632" y="3956"/>
              <a:ext cx="1737" cy="382"/>
            </a:xfrm>
            <a:custGeom>
              <a:avLst/>
              <a:gdLst/>
              <a:ahLst/>
              <a:cxnLst>
                <a:cxn ang="0">
                  <a:pos x="494" y="4309"/>
                </a:cxn>
                <a:cxn ang="0">
                  <a:pos x="1737" y="4320"/>
                </a:cxn>
                <a:cxn ang="0">
                  <a:pos x="524" y="0"/>
                </a:cxn>
                <a:cxn ang="0">
                  <a:pos x="0" y="7"/>
                </a:cxn>
                <a:cxn ang="0">
                  <a:pos x="494" y="430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2" name="Freeform 28"/>
            <p:cNvSpPr>
              <a:spLocks/>
            </p:cNvSpPr>
            <p:nvPr/>
          </p:nvSpPr>
          <p:spPr bwMode="hidden">
            <a:xfrm>
              <a:off x="0" y="3956"/>
              <a:ext cx="1737" cy="381"/>
            </a:xfrm>
            <a:custGeom>
              <a:avLst/>
              <a:gdLst/>
              <a:ahLst/>
              <a:cxnLst>
                <a:cxn ang="0">
                  <a:pos x="494" y="4309"/>
                </a:cxn>
                <a:cxn ang="0">
                  <a:pos x="1737" y="4320"/>
                </a:cxn>
                <a:cxn ang="0">
                  <a:pos x="524" y="0"/>
                </a:cxn>
                <a:cxn ang="0">
                  <a:pos x="0" y="7"/>
                </a:cxn>
                <a:cxn ang="0">
                  <a:pos x="494" y="430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3" name="Freeform 29"/>
            <p:cNvSpPr>
              <a:spLocks/>
            </p:cNvSpPr>
            <p:nvPr/>
          </p:nvSpPr>
          <p:spPr bwMode="hidden">
            <a:xfrm>
              <a:off x="3744" y="3956"/>
              <a:ext cx="1739" cy="382"/>
            </a:xfrm>
            <a:custGeom>
              <a:avLst/>
              <a:gdLst/>
              <a:ahLst/>
              <a:cxnLst>
                <a:cxn ang="0">
                  <a:pos x="494" y="4415"/>
                </a:cxn>
                <a:cxn ang="0">
                  <a:pos x="1739" y="4420"/>
                </a:cxn>
                <a:cxn ang="0">
                  <a:pos x="524" y="0"/>
                </a:cxn>
                <a:cxn ang="0">
                  <a:pos x="0" y="7"/>
                </a:cxn>
                <a:cxn ang="0">
                  <a:pos x="494" y="4415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4" name="Freeform 30"/>
            <p:cNvSpPr>
              <a:spLocks/>
            </p:cNvSpPr>
            <p:nvPr/>
          </p:nvSpPr>
          <p:spPr bwMode="hidden">
            <a:xfrm>
              <a:off x="1920" y="3956"/>
              <a:ext cx="2080" cy="381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870" y="4338"/>
                </a:cxn>
                <a:cxn ang="0">
                  <a:pos x="2080" y="4338"/>
                </a:cxn>
                <a:cxn ang="0">
                  <a:pos x="1033" y="0"/>
                </a:cxn>
                <a:cxn ang="0">
                  <a:pos x="0" y="7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8" name="Rectangle 34"/>
            <p:cNvSpPr>
              <a:spLocks noChangeArrowheads="1"/>
            </p:cNvSpPr>
            <p:nvPr/>
          </p:nvSpPr>
          <p:spPr bwMode="hidden">
            <a:xfrm>
              <a:off x="0" y="3905"/>
              <a:ext cx="5760" cy="432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9" name="Freeform 35"/>
            <p:cNvSpPr>
              <a:spLocks/>
            </p:cNvSpPr>
            <p:nvPr/>
          </p:nvSpPr>
          <p:spPr bwMode="hidden">
            <a:xfrm>
              <a:off x="2583" y="3918"/>
              <a:ext cx="1036" cy="420"/>
            </a:xfrm>
            <a:custGeom>
              <a:avLst/>
              <a:gdLst/>
              <a:ahLst/>
              <a:cxnLst>
                <a:cxn ang="0">
                  <a:pos x="1027" y="0"/>
                </a:cxn>
                <a:cxn ang="0">
                  <a:pos x="0" y="417"/>
                </a:cxn>
                <a:cxn ang="0">
                  <a:pos x="24" y="420"/>
                </a:cxn>
                <a:cxn ang="0">
                  <a:pos x="1036" y="16"/>
                </a:cxn>
                <a:cxn ang="0">
                  <a:pos x="1027" y="0"/>
                </a:cxn>
              </a:cxnLst>
              <a:rect l="0" t="0" r="r" b="b"/>
              <a:pathLst>
                <a:path w="1036" h="420">
                  <a:moveTo>
                    <a:pt x="1027" y="0"/>
                  </a:moveTo>
                  <a:cubicBezTo>
                    <a:pt x="508" y="159"/>
                    <a:pt x="167" y="347"/>
                    <a:pt x="0" y="417"/>
                  </a:cubicBezTo>
                  <a:cubicBezTo>
                    <a:pt x="0" y="417"/>
                    <a:pt x="12" y="418"/>
                    <a:pt x="24" y="420"/>
                  </a:cubicBezTo>
                  <a:cubicBezTo>
                    <a:pt x="237" y="321"/>
                    <a:pt x="708" y="105"/>
                    <a:pt x="1036" y="16"/>
                  </a:cubicBezTo>
                  <a:cubicBezTo>
                    <a:pt x="1036" y="16"/>
                    <a:pt x="1027" y="0"/>
                    <a:pt x="1027" y="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60" name="Freeform 36"/>
            <p:cNvSpPr>
              <a:spLocks/>
            </p:cNvSpPr>
            <p:nvPr/>
          </p:nvSpPr>
          <p:spPr bwMode="hidden">
            <a:xfrm rot="18897039" flipH="1">
              <a:off x="1486" y="3886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61" name="Freeform 37"/>
            <p:cNvSpPr>
              <a:spLocks/>
            </p:cNvSpPr>
            <p:nvPr/>
          </p:nvSpPr>
          <p:spPr bwMode="hidden">
            <a:xfrm rot="18897039" flipH="1">
              <a:off x="766" y="3886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62" name="Freeform 38"/>
            <p:cNvSpPr>
              <a:spLocks/>
            </p:cNvSpPr>
            <p:nvPr/>
          </p:nvSpPr>
          <p:spPr bwMode="hidden">
            <a:xfrm rot="18897039" flipH="1">
              <a:off x="31" y="3854"/>
              <a:ext cx="1034" cy="487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63" name="Freeform 39"/>
            <p:cNvSpPr>
              <a:spLocks/>
            </p:cNvSpPr>
            <p:nvPr/>
          </p:nvSpPr>
          <p:spPr bwMode="hidden">
            <a:xfrm flipH="1" flipV="1">
              <a:off x="576" y="3910"/>
              <a:ext cx="3552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64" name="Freeform 40"/>
            <p:cNvSpPr>
              <a:spLocks/>
            </p:cNvSpPr>
            <p:nvPr/>
          </p:nvSpPr>
          <p:spPr bwMode="hidden">
            <a:xfrm flipH="1" flipV="1">
              <a:off x="240" y="3910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65" name="Freeform 41"/>
            <p:cNvSpPr>
              <a:spLocks/>
            </p:cNvSpPr>
            <p:nvPr/>
          </p:nvSpPr>
          <p:spPr bwMode="hidden">
            <a:xfrm flipH="1" flipV="1">
              <a:off x="3036" y="3958"/>
              <a:ext cx="1332" cy="383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66" name="Freeform 42"/>
            <p:cNvSpPr>
              <a:spLocks/>
            </p:cNvSpPr>
            <p:nvPr/>
          </p:nvSpPr>
          <p:spPr bwMode="hidden">
            <a:xfrm flipH="1" flipV="1">
              <a:off x="3984" y="3910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67" name="Freeform 43"/>
            <p:cNvSpPr>
              <a:spLocks/>
            </p:cNvSpPr>
            <p:nvPr/>
          </p:nvSpPr>
          <p:spPr bwMode="hidden">
            <a:xfrm flipH="1" flipV="1">
              <a:off x="3456" y="3910"/>
              <a:ext cx="2304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68" name="Rectangle 44"/>
            <p:cNvSpPr>
              <a:spLocks noChangeArrowheads="1"/>
            </p:cNvSpPr>
            <p:nvPr/>
          </p:nvSpPr>
          <p:spPr bwMode="hidden">
            <a:xfrm>
              <a:off x="0" y="3931"/>
              <a:ext cx="5760" cy="1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accent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47663"/>
            <a:ext cx="777240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12788" y="63134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51188" y="631348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0188" y="63134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+mn-lt"/>
              </a:defRPr>
            </a:lvl1pPr>
          </a:lstStyle>
          <a:p>
            <a:pPr>
              <a:defRPr/>
            </a:pPr>
            <a:fld id="{F4F68F52-2D31-4DA6-93D4-57F651BDC87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85000"/>
        <a:buBlip>
          <a:blip r:embed="rId13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026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z="6600" smtClean="0"/>
              <a:t>Present Progressive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 sz="5400" dirty="0" err="1" smtClean="0"/>
              <a:t>Avancemos</a:t>
            </a:r>
            <a:r>
              <a:rPr lang="en-US" altLang="en-US" sz="5400" dirty="0" smtClean="0"/>
              <a:t> 1</a:t>
            </a:r>
          </a:p>
          <a:p>
            <a:pPr eaLnBrk="1" hangingPunct="1"/>
            <a:r>
              <a:rPr lang="en-US" altLang="en-US" sz="5400" dirty="0" smtClean="0"/>
              <a:t>8.1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52463"/>
            <a:ext cx="7772400" cy="1058862"/>
          </a:xfrm>
        </p:spPr>
        <p:txBody>
          <a:bodyPr/>
          <a:lstStyle/>
          <a:p>
            <a:pPr eaLnBrk="1" hangingPunct="1"/>
            <a:r>
              <a:rPr lang="en-US" altLang="en-US" sz="5400" smtClean="0"/>
              <a:t>BAILAR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981200"/>
            <a:ext cx="41148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4000" dirty="0" err="1" smtClean="0"/>
              <a:t>Estoy</a:t>
            </a:r>
            <a:r>
              <a:rPr lang="en-US" altLang="en-US" sz="4000" dirty="0" smtClean="0"/>
              <a:t>  </a:t>
            </a:r>
            <a:r>
              <a:rPr lang="en-US" altLang="en-US" sz="4000" dirty="0" err="1" smtClean="0"/>
              <a:t>bailando</a:t>
            </a:r>
            <a:endParaRPr lang="en-US" altLang="en-US" sz="4000" dirty="0" smtClean="0"/>
          </a:p>
          <a:p>
            <a:pPr eaLnBrk="1" hangingPunct="1">
              <a:buNone/>
            </a:pPr>
            <a:r>
              <a:rPr lang="en-US" altLang="en-US" sz="4000" dirty="0" smtClean="0"/>
              <a:t>I am dancing</a:t>
            </a:r>
          </a:p>
          <a:p>
            <a:pPr eaLnBrk="1" hangingPunct="1">
              <a:buFontTx/>
              <a:buNone/>
            </a:pPr>
            <a:r>
              <a:rPr lang="en-US" altLang="en-US" sz="4000" dirty="0" err="1" smtClean="0"/>
              <a:t>Estás</a:t>
            </a:r>
            <a:r>
              <a:rPr lang="en-US" altLang="en-US" sz="4000" dirty="0" smtClean="0"/>
              <a:t>  </a:t>
            </a:r>
            <a:r>
              <a:rPr lang="en-US" altLang="en-US" sz="4000" dirty="0" err="1" smtClean="0"/>
              <a:t>bailando</a:t>
            </a:r>
            <a:endParaRPr lang="en-US" altLang="en-US" sz="4000" dirty="0" smtClean="0"/>
          </a:p>
          <a:p>
            <a:pPr eaLnBrk="1" hangingPunct="1">
              <a:buNone/>
            </a:pPr>
            <a:r>
              <a:rPr lang="en-US" altLang="en-US" sz="4000" dirty="0" smtClean="0"/>
              <a:t>You are dancing</a:t>
            </a:r>
          </a:p>
          <a:p>
            <a:pPr eaLnBrk="1" hangingPunct="1">
              <a:buFontTx/>
              <a:buNone/>
            </a:pPr>
            <a:r>
              <a:rPr lang="en-US" altLang="en-US" sz="4000" dirty="0" err="1" smtClean="0"/>
              <a:t>Está</a:t>
            </a:r>
            <a:r>
              <a:rPr lang="en-US" altLang="en-US" sz="4000" dirty="0" smtClean="0"/>
              <a:t>  </a:t>
            </a:r>
            <a:r>
              <a:rPr lang="en-US" altLang="en-US" sz="4000" dirty="0" err="1" smtClean="0"/>
              <a:t>bailando</a:t>
            </a:r>
            <a:endParaRPr lang="en-US" altLang="en-US" sz="4000" dirty="0" smtClean="0"/>
          </a:p>
          <a:p>
            <a:pPr eaLnBrk="1" hangingPunct="1">
              <a:buNone/>
            </a:pPr>
            <a:r>
              <a:rPr lang="en-US" altLang="en-US" sz="4000" dirty="0" smtClean="0"/>
              <a:t>He, She, It is dancing</a:t>
            </a:r>
          </a:p>
          <a:p>
            <a:pPr eaLnBrk="1" hangingPunct="1">
              <a:buFontTx/>
              <a:buNone/>
            </a:pPr>
            <a:endParaRPr lang="en-US" altLang="en-US" sz="4000" dirty="0" smtClean="0"/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343400" y="1981200"/>
            <a:ext cx="44958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4000" dirty="0" err="1" smtClean="0"/>
              <a:t>Estamos</a:t>
            </a:r>
            <a:r>
              <a:rPr lang="en-US" altLang="en-US" sz="4000" dirty="0" smtClean="0"/>
              <a:t>  </a:t>
            </a:r>
            <a:r>
              <a:rPr lang="en-US" altLang="en-US" sz="4000" dirty="0" err="1" smtClean="0"/>
              <a:t>bailando</a:t>
            </a:r>
            <a:endParaRPr lang="en-US" altLang="en-US" sz="4000" dirty="0" smtClean="0"/>
          </a:p>
          <a:p>
            <a:pPr eaLnBrk="1" hangingPunct="1">
              <a:buNone/>
            </a:pPr>
            <a:r>
              <a:rPr lang="en-US" altLang="en-US" sz="4000" dirty="0" smtClean="0"/>
              <a:t>We are dancing</a:t>
            </a:r>
          </a:p>
          <a:p>
            <a:pPr eaLnBrk="1" hangingPunct="1">
              <a:buFontTx/>
              <a:buNone/>
            </a:pPr>
            <a:r>
              <a:rPr lang="en-US" altLang="en-US" sz="4000" dirty="0" err="1" smtClean="0"/>
              <a:t>Estáis</a:t>
            </a:r>
            <a:r>
              <a:rPr lang="en-US" altLang="en-US" sz="4000" dirty="0" smtClean="0"/>
              <a:t> </a:t>
            </a:r>
            <a:r>
              <a:rPr lang="en-US" altLang="en-US" sz="4000" dirty="0" err="1" smtClean="0"/>
              <a:t>bailando</a:t>
            </a:r>
            <a:endParaRPr lang="en-US" altLang="en-US" sz="4000" dirty="0" smtClean="0"/>
          </a:p>
          <a:p>
            <a:pPr eaLnBrk="1" hangingPunct="1">
              <a:buNone/>
            </a:pPr>
            <a:r>
              <a:rPr lang="en-US" altLang="en-US" sz="3600" dirty="0" smtClean="0"/>
              <a:t>You all </a:t>
            </a:r>
            <a:r>
              <a:rPr lang="en-US" altLang="en-US" sz="3600" dirty="0" smtClean="0"/>
              <a:t>are dancing</a:t>
            </a:r>
            <a:endParaRPr lang="en-US" altLang="en-US" sz="3600" dirty="0" smtClean="0"/>
          </a:p>
          <a:p>
            <a:pPr eaLnBrk="1" hangingPunct="1">
              <a:buFontTx/>
              <a:buNone/>
            </a:pPr>
            <a:r>
              <a:rPr lang="en-US" altLang="en-US" sz="4000" dirty="0" err="1" smtClean="0"/>
              <a:t>Están</a:t>
            </a:r>
            <a:r>
              <a:rPr lang="en-US" altLang="en-US" sz="4000" dirty="0" smtClean="0"/>
              <a:t>  </a:t>
            </a:r>
            <a:r>
              <a:rPr lang="en-US" altLang="en-US" sz="4000" dirty="0" err="1" smtClean="0"/>
              <a:t>bailando</a:t>
            </a:r>
            <a:endParaRPr lang="en-US" altLang="en-US" sz="4000" dirty="0" smtClean="0"/>
          </a:p>
          <a:p>
            <a:pPr eaLnBrk="1" hangingPunct="1">
              <a:buNone/>
            </a:pPr>
            <a:r>
              <a:rPr lang="en-US" altLang="en-US" sz="4000" dirty="0" smtClean="0"/>
              <a:t>They are dancing</a:t>
            </a:r>
          </a:p>
          <a:p>
            <a:pPr eaLnBrk="1" hangingPunct="1">
              <a:buFontTx/>
              <a:buNone/>
            </a:pPr>
            <a:endParaRPr lang="en-US" altLang="en-US" sz="4000" dirty="0" smtClean="0"/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457200" y="3429000"/>
            <a:ext cx="792480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 bwMode="auto">
          <a:xfrm>
            <a:off x="457200" y="4953000"/>
            <a:ext cx="792480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 bwMode="auto">
          <a:xfrm rot="5400000">
            <a:off x="1828800" y="4267200"/>
            <a:ext cx="487680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522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500"/>
                                        <p:tgtEl>
                                          <p:spTgt spid="522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7" dur="500"/>
                                        <p:tgtEl>
                                          <p:spTgt spid="522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2" dur="500"/>
                                        <p:tgtEl>
                                          <p:spTgt spid="522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7" dur="500"/>
                                        <p:tgtEl>
                                          <p:spTgt spid="522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2" dur="500"/>
                                        <p:tgtEl>
                                          <p:spTgt spid="522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autoUpdateAnimBg="0"/>
      <p:bldP spid="52228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52463"/>
            <a:ext cx="7772400" cy="1058862"/>
          </a:xfrm>
        </p:spPr>
        <p:txBody>
          <a:bodyPr/>
          <a:lstStyle/>
          <a:p>
            <a:pPr eaLnBrk="1" hangingPunct="1"/>
            <a:r>
              <a:rPr lang="en-US" altLang="en-US" sz="5400" smtClean="0"/>
              <a:t>COMER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981200"/>
            <a:ext cx="41148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4000" dirty="0" err="1" smtClean="0"/>
              <a:t>Estoy</a:t>
            </a:r>
            <a:r>
              <a:rPr lang="en-US" altLang="en-US" sz="4000" dirty="0" smtClean="0"/>
              <a:t>  </a:t>
            </a:r>
            <a:r>
              <a:rPr lang="en-US" altLang="en-US" sz="4000" dirty="0" err="1" smtClean="0"/>
              <a:t>comiendo</a:t>
            </a:r>
            <a:endParaRPr lang="en-US" altLang="en-US" sz="4000" dirty="0" smtClean="0"/>
          </a:p>
          <a:p>
            <a:pPr eaLnBrk="1" hangingPunct="1">
              <a:buNone/>
            </a:pPr>
            <a:r>
              <a:rPr lang="en-US" altLang="en-US" sz="4000" dirty="0" smtClean="0"/>
              <a:t>I am eating</a:t>
            </a:r>
          </a:p>
          <a:p>
            <a:pPr eaLnBrk="1" hangingPunct="1">
              <a:buFontTx/>
              <a:buNone/>
            </a:pPr>
            <a:r>
              <a:rPr lang="en-US" altLang="en-US" sz="4000" dirty="0" err="1" smtClean="0"/>
              <a:t>Estás</a:t>
            </a:r>
            <a:r>
              <a:rPr lang="en-US" altLang="en-US" sz="4000" dirty="0" smtClean="0"/>
              <a:t>  </a:t>
            </a:r>
            <a:r>
              <a:rPr lang="en-US" altLang="en-US" sz="4000" dirty="0" err="1" smtClean="0"/>
              <a:t>comiendo</a:t>
            </a:r>
            <a:endParaRPr lang="en-US" altLang="en-US" sz="4000" dirty="0" smtClean="0"/>
          </a:p>
          <a:p>
            <a:pPr eaLnBrk="1" hangingPunct="1">
              <a:buNone/>
            </a:pPr>
            <a:r>
              <a:rPr lang="en-US" altLang="en-US" sz="4000" dirty="0" smtClean="0"/>
              <a:t>You are eating</a:t>
            </a:r>
          </a:p>
          <a:p>
            <a:pPr eaLnBrk="1" hangingPunct="1">
              <a:buFontTx/>
              <a:buNone/>
            </a:pPr>
            <a:r>
              <a:rPr lang="en-US" altLang="en-US" sz="4000" dirty="0" err="1" smtClean="0"/>
              <a:t>Está</a:t>
            </a:r>
            <a:r>
              <a:rPr lang="en-US" altLang="en-US" sz="4000" dirty="0" smtClean="0"/>
              <a:t>  </a:t>
            </a:r>
            <a:r>
              <a:rPr lang="en-US" altLang="en-US" sz="4000" dirty="0" err="1" smtClean="0"/>
              <a:t>comiendo</a:t>
            </a:r>
            <a:endParaRPr lang="en-US" altLang="en-US" sz="4000" dirty="0" smtClean="0"/>
          </a:p>
          <a:p>
            <a:pPr eaLnBrk="1" hangingPunct="1">
              <a:buNone/>
            </a:pPr>
            <a:r>
              <a:rPr lang="en-US" altLang="en-US" sz="4000" dirty="0" smtClean="0"/>
              <a:t>He, She, It is eating</a:t>
            </a:r>
          </a:p>
          <a:p>
            <a:pPr eaLnBrk="1" hangingPunct="1">
              <a:buFontTx/>
              <a:buNone/>
            </a:pPr>
            <a:endParaRPr lang="en-US" altLang="en-US" sz="4000" dirty="0" smtClean="0"/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343400" y="1981200"/>
            <a:ext cx="48006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4000" dirty="0" err="1" smtClean="0"/>
              <a:t>Estamos</a:t>
            </a:r>
            <a:r>
              <a:rPr lang="en-US" altLang="en-US" sz="4000" dirty="0" smtClean="0"/>
              <a:t> </a:t>
            </a:r>
            <a:r>
              <a:rPr lang="en-US" altLang="en-US" sz="4000" dirty="0" err="1" smtClean="0"/>
              <a:t>comiendo</a:t>
            </a:r>
            <a:endParaRPr lang="en-US" altLang="en-US" sz="4000" dirty="0" smtClean="0"/>
          </a:p>
          <a:p>
            <a:pPr eaLnBrk="1" hangingPunct="1">
              <a:buNone/>
            </a:pPr>
            <a:r>
              <a:rPr lang="en-US" altLang="en-US" sz="4000" dirty="0" smtClean="0"/>
              <a:t>We are eating</a:t>
            </a:r>
          </a:p>
          <a:p>
            <a:pPr eaLnBrk="1" hangingPunct="1">
              <a:buFontTx/>
              <a:buNone/>
            </a:pPr>
            <a:r>
              <a:rPr lang="en-US" altLang="en-US" sz="4000" dirty="0" err="1" smtClean="0"/>
              <a:t>Estáis</a:t>
            </a:r>
            <a:r>
              <a:rPr lang="en-US" altLang="en-US" sz="4000" dirty="0" smtClean="0"/>
              <a:t> </a:t>
            </a:r>
            <a:r>
              <a:rPr lang="en-US" altLang="en-US" sz="4000" dirty="0" err="1" smtClean="0"/>
              <a:t>comiendo</a:t>
            </a:r>
            <a:endParaRPr lang="en-US" altLang="en-US" sz="4000" dirty="0" smtClean="0"/>
          </a:p>
          <a:p>
            <a:pPr eaLnBrk="1" hangingPunct="1">
              <a:buNone/>
            </a:pPr>
            <a:r>
              <a:rPr lang="en-US" altLang="en-US" sz="4000" dirty="0" smtClean="0"/>
              <a:t>You all are </a:t>
            </a:r>
            <a:r>
              <a:rPr lang="en-US" altLang="en-US" sz="4000" dirty="0" smtClean="0"/>
              <a:t>eating</a:t>
            </a:r>
            <a:endParaRPr lang="en-US" altLang="en-US" sz="4000" dirty="0" smtClean="0"/>
          </a:p>
          <a:p>
            <a:pPr eaLnBrk="1" hangingPunct="1">
              <a:buFontTx/>
              <a:buNone/>
            </a:pPr>
            <a:r>
              <a:rPr lang="en-US" altLang="en-US" sz="4000" dirty="0" err="1" smtClean="0"/>
              <a:t>Están</a:t>
            </a:r>
            <a:r>
              <a:rPr lang="en-US" altLang="en-US" sz="4000" dirty="0" smtClean="0"/>
              <a:t>  </a:t>
            </a:r>
            <a:r>
              <a:rPr lang="en-US" altLang="en-US" sz="4000" dirty="0" err="1" smtClean="0"/>
              <a:t>comiendo</a:t>
            </a:r>
            <a:endParaRPr lang="en-US" altLang="en-US" sz="4000" dirty="0" smtClean="0"/>
          </a:p>
          <a:p>
            <a:pPr eaLnBrk="1" hangingPunct="1">
              <a:buNone/>
            </a:pPr>
            <a:r>
              <a:rPr lang="en-US" altLang="en-US" sz="4000" dirty="0" smtClean="0"/>
              <a:t>They are eating</a:t>
            </a:r>
          </a:p>
          <a:p>
            <a:pPr eaLnBrk="1" hangingPunct="1">
              <a:buFontTx/>
              <a:buNone/>
            </a:pPr>
            <a:endParaRPr lang="en-US" altLang="en-US" sz="4000" dirty="0" smtClean="0"/>
          </a:p>
          <a:p>
            <a:pPr eaLnBrk="1" hangingPunct="1">
              <a:buFontTx/>
              <a:buNone/>
            </a:pPr>
            <a:endParaRPr lang="en-US" altLang="en-US" sz="4000" dirty="0" smtClean="0"/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457200" y="3429000"/>
            <a:ext cx="792480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 bwMode="auto">
          <a:xfrm>
            <a:off x="457200" y="4876800"/>
            <a:ext cx="792480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 bwMode="auto">
          <a:xfrm rot="5400000">
            <a:off x="1828800" y="4267200"/>
            <a:ext cx="487680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542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500"/>
                                        <p:tgtEl>
                                          <p:spTgt spid="542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7" dur="500"/>
                                        <p:tgtEl>
                                          <p:spTgt spid="542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2" dur="500"/>
                                        <p:tgtEl>
                                          <p:spTgt spid="542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7" dur="500"/>
                                        <p:tgtEl>
                                          <p:spTgt spid="542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2" dur="500"/>
                                        <p:tgtEl>
                                          <p:spTgt spid="542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build="p" autoUpdateAnimBg="0"/>
      <p:bldP spid="54276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52463"/>
            <a:ext cx="7772400" cy="1058862"/>
          </a:xfrm>
        </p:spPr>
        <p:txBody>
          <a:bodyPr/>
          <a:lstStyle/>
          <a:p>
            <a:pPr eaLnBrk="1" hangingPunct="1"/>
            <a:r>
              <a:rPr lang="en-US" altLang="en-US" sz="5400" smtClean="0"/>
              <a:t>ESCRIBIR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981200"/>
            <a:ext cx="41910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3800" dirty="0" err="1" smtClean="0"/>
              <a:t>Estoy</a:t>
            </a:r>
            <a:r>
              <a:rPr lang="en-US" altLang="en-US" sz="3800" dirty="0" smtClean="0"/>
              <a:t> </a:t>
            </a:r>
            <a:r>
              <a:rPr lang="en-US" altLang="en-US" sz="3800" dirty="0" err="1" smtClean="0"/>
              <a:t>escribiendo</a:t>
            </a:r>
            <a:endParaRPr lang="en-US" altLang="en-US" sz="3800" dirty="0" smtClean="0"/>
          </a:p>
          <a:p>
            <a:pPr eaLnBrk="1" hangingPunct="1">
              <a:buNone/>
            </a:pPr>
            <a:r>
              <a:rPr lang="en-US" altLang="en-US" sz="3600" dirty="0" smtClean="0"/>
              <a:t>I am writing</a:t>
            </a:r>
            <a:endParaRPr lang="en-US" altLang="en-US" sz="3800" dirty="0" smtClean="0"/>
          </a:p>
          <a:p>
            <a:pPr eaLnBrk="1" hangingPunct="1">
              <a:buFontTx/>
              <a:buNone/>
            </a:pPr>
            <a:r>
              <a:rPr lang="en-US" altLang="en-US" sz="3800" dirty="0" err="1" smtClean="0"/>
              <a:t>Estás</a:t>
            </a:r>
            <a:r>
              <a:rPr lang="en-US" altLang="en-US" sz="3800" dirty="0" smtClean="0"/>
              <a:t>  </a:t>
            </a:r>
            <a:r>
              <a:rPr lang="en-US" altLang="en-US" sz="3800" dirty="0" err="1" smtClean="0"/>
              <a:t>escribiendo</a:t>
            </a:r>
            <a:endParaRPr lang="en-US" altLang="en-US" sz="3800" dirty="0" smtClean="0"/>
          </a:p>
          <a:p>
            <a:pPr eaLnBrk="1" hangingPunct="1">
              <a:buNone/>
            </a:pPr>
            <a:r>
              <a:rPr lang="en-US" altLang="en-US" sz="3600" dirty="0" smtClean="0"/>
              <a:t>You are writing</a:t>
            </a:r>
            <a:endParaRPr lang="en-US" altLang="en-US" sz="3800" dirty="0" smtClean="0"/>
          </a:p>
          <a:p>
            <a:pPr eaLnBrk="1" hangingPunct="1">
              <a:buFontTx/>
              <a:buNone/>
            </a:pPr>
            <a:r>
              <a:rPr lang="en-US" altLang="en-US" sz="3800" dirty="0" err="1" smtClean="0"/>
              <a:t>Está</a:t>
            </a:r>
            <a:r>
              <a:rPr lang="en-US" altLang="en-US" sz="3800" dirty="0" smtClean="0"/>
              <a:t>   </a:t>
            </a:r>
            <a:r>
              <a:rPr lang="en-US" altLang="en-US" sz="3800" dirty="0" err="1" smtClean="0"/>
              <a:t>escribiendo</a:t>
            </a:r>
            <a:endParaRPr lang="en-US" altLang="en-US" sz="3800" dirty="0" smtClean="0"/>
          </a:p>
          <a:p>
            <a:pPr eaLnBrk="1" hangingPunct="1">
              <a:buNone/>
            </a:pPr>
            <a:r>
              <a:rPr lang="en-US" altLang="en-US" sz="3600" dirty="0" smtClean="0"/>
              <a:t>He, She, It is writing</a:t>
            </a:r>
          </a:p>
          <a:p>
            <a:pPr eaLnBrk="1" hangingPunct="1">
              <a:buFontTx/>
              <a:buNone/>
            </a:pPr>
            <a:endParaRPr lang="en-US" altLang="en-US" sz="3800" dirty="0" smtClean="0"/>
          </a:p>
        </p:txBody>
      </p:sp>
      <p:sp>
        <p:nvSpPr>
          <p:cNvPr id="5632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343400" y="1981200"/>
            <a:ext cx="44958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3600" dirty="0" err="1" smtClean="0"/>
              <a:t>Estamos</a:t>
            </a:r>
            <a:r>
              <a:rPr lang="en-US" altLang="en-US" sz="3600" dirty="0" smtClean="0"/>
              <a:t> </a:t>
            </a:r>
            <a:r>
              <a:rPr lang="en-US" altLang="en-US" sz="3600" dirty="0" err="1" smtClean="0"/>
              <a:t>escribiendo</a:t>
            </a:r>
            <a:endParaRPr lang="en-US" altLang="en-US" sz="3600" dirty="0" smtClean="0"/>
          </a:p>
          <a:p>
            <a:pPr eaLnBrk="1" hangingPunct="1">
              <a:buNone/>
            </a:pPr>
            <a:r>
              <a:rPr lang="en-US" altLang="en-US" sz="4000" dirty="0" smtClean="0"/>
              <a:t>We are writing</a:t>
            </a:r>
          </a:p>
          <a:p>
            <a:pPr eaLnBrk="1" hangingPunct="1">
              <a:buFontTx/>
              <a:buNone/>
            </a:pPr>
            <a:r>
              <a:rPr lang="en-US" altLang="en-US" sz="4000" dirty="0" err="1" smtClean="0"/>
              <a:t>Estáis</a:t>
            </a:r>
            <a:r>
              <a:rPr lang="en-US" altLang="en-US" sz="4000" dirty="0" smtClean="0"/>
              <a:t> </a:t>
            </a:r>
            <a:r>
              <a:rPr lang="en-US" altLang="en-US" sz="4000" dirty="0" err="1" smtClean="0"/>
              <a:t>escribiendo</a:t>
            </a:r>
            <a:endParaRPr lang="en-US" altLang="en-US" sz="4000" dirty="0" smtClean="0"/>
          </a:p>
          <a:p>
            <a:pPr eaLnBrk="1" hangingPunct="1">
              <a:buNone/>
            </a:pPr>
            <a:r>
              <a:rPr lang="en-US" altLang="en-US" sz="4000" dirty="0" smtClean="0"/>
              <a:t>You all </a:t>
            </a:r>
            <a:r>
              <a:rPr lang="en-US" altLang="en-US" sz="4000" dirty="0" smtClean="0"/>
              <a:t>are writing</a:t>
            </a:r>
          </a:p>
          <a:p>
            <a:pPr eaLnBrk="1" hangingPunct="1">
              <a:buFontTx/>
              <a:buNone/>
            </a:pPr>
            <a:r>
              <a:rPr lang="en-US" altLang="en-US" sz="4000" dirty="0" err="1" smtClean="0"/>
              <a:t>Están</a:t>
            </a:r>
            <a:r>
              <a:rPr lang="en-US" altLang="en-US" sz="4000" dirty="0" smtClean="0"/>
              <a:t> </a:t>
            </a:r>
            <a:r>
              <a:rPr lang="en-US" altLang="en-US" sz="4000" dirty="0" err="1" smtClean="0"/>
              <a:t>escribiendo</a:t>
            </a:r>
            <a:endParaRPr lang="en-US" altLang="en-US" sz="4000" dirty="0" smtClean="0"/>
          </a:p>
          <a:p>
            <a:pPr eaLnBrk="1" hangingPunct="1">
              <a:buNone/>
            </a:pPr>
            <a:r>
              <a:rPr lang="en-US" altLang="en-US" sz="4000" dirty="0" smtClean="0"/>
              <a:t>They are writing</a:t>
            </a:r>
          </a:p>
          <a:p>
            <a:pPr eaLnBrk="1" hangingPunct="1">
              <a:buFontTx/>
              <a:buNone/>
            </a:pPr>
            <a:endParaRPr lang="en-US" altLang="en-US" sz="4000" dirty="0" smtClean="0"/>
          </a:p>
        </p:txBody>
      </p:sp>
      <p:cxnSp>
        <p:nvCxnSpPr>
          <p:cNvPr id="5" name="Straight Connector 4"/>
          <p:cNvCxnSpPr/>
          <p:nvPr/>
        </p:nvCxnSpPr>
        <p:spPr bwMode="auto">
          <a:xfrm rot="5400000">
            <a:off x="1981200" y="4267200"/>
            <a:ext cx="487680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 bwMode="auto">
          <a:xfrm>
            <a:off x="457200" y="3429000"/>
            <a:ext cx="792480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 bwMode="auto">
          <a:xfrm>
            <a:off x="381000" y="4800600"/>
            <a:ext cx="792480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563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500"/>
                                        <p:tgtEl>
                                          <p:spTgt spid="563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7" dur="500"/>
                                        <p:tgtEl>
                                          <p:spTgt spid="563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2" dur="500"/>
                                        <p:tgtEl>
                                          <p:spTgt spid="563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7" dur="500"/>
                                        <p:tgtEl>
                                          <p:spTgt spid="563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2" dur="500"/>
                                        <p:tgtEl>
                                          <p:spTgt spid="563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3" grpId="0" build="p" autoUpdateAnimBg="0"/>
      <p:bldP spid="56324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52463"/>
            <a:ext cx="7772400" cy="1058862"/>
          </a:xfrm>
        </p:spPr>
        <p:txBody>
          <a:bodyPr/>
          <a:lstStyle/>
          <a:p>
            <a:pPr eaLnBrk="1" hangingPunct="1"/>
            <a:r>
              <a:rPr lang="en-US" altLang="en-US" sz="5400" smtClean="0"/>
              <a:t>Present Progressive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981200"/>
            <a:ext cx="8991600" cy="4114800"/>
          </a:xfrm>
        </p:spPr>
        <p:txBody>
          <a:bodyPr/>
          <a:lstStyle/>
          <a:p>
            <a:pPr eaLnBrk="1" hangingPunct="1"/>
            <a:r>
              <a:rPr lang="en-US" altLang="en-US" sz="4800" dirty="0" err="1" smtClean="0"/>
              <a:t>Ahora</a:t>
            </a:r>
            <a:r>
              <a:rPr lang="en-US" altLang="en-US" sz="4800" dirty="0" smtClean="0"/>
              <a:t> </a:t>
            </a:r>
            <a:r>
              <a:rPr lang="en-US" altLang="en-US" sz="4800" b="1" dirty="0" smtClean="0"/>
              <a:t>me</a:t>
            </a:r>
            <a:r>
              <a:rPr lang="en-US" altLang="en-US" sz="4800" dirty="0" smtClean="0"/>
              <a:t> </a:t>
            </a:r>
            <a:r>
              <a:rPr lang="en-US" altLang="en-US" sz="4800" dirty="0" err="1" smtClean="0"/>
              <a:t>estoy</a:t>
            </a:r>
            <a:r>
              <a:rPr lang="en-US" altLang="en-US" sz="4800" dirty="0" smtClean="0"/>
              <a:t> </a:t>
            </a:r>
            <a:r>
              <a:rPr lang="en-US" altLang="en-US" sz="4800" b="1" dirty="0" err="1" smtClean="0"/>
              <a:t>afeit</a:t>
            </a:r>
            <a:r>
              <a:rPr lang="fr-FR" sz="4800" b="1" dirty="0" smtClean="0"/>
              <a:t>á</a:t>
            </a:r>
            <a:r>
              <a:rPr lang="en-US" altLang="en-US" sz="4800" b="1" dirty="0" err="1" smtClean="0"/>
              <a:t>ndo</a:t>
            </a:r>
            <a:r>
              <a:rPr lang="en-US" altLang="en-US" sz="4800" dirty="0" smtClean="0"/>
              <a:t>.</a:t>
            </a:r>
            <a:endParaRPr lang="en-US" altLang="en-US" sz="4800" dirty="0" smtClean="0"/>
          </a:p>
          <a:p>
            <a:pPr eaLnBrk="1" hangingPunct="1"/>
            <a:r>
              <a:rPr lang="en-US" altLang="en-US" sz="4800" i="1" dirty="0" smtClean="0"/>
              <a:t>Now I am </a:t>
            </a:r>
            <a:r>
              <a:rPr lang="en-US" altLang="en-US" sz="4800" i="1" dirty="0" smtClean="0"/>
              <a:t>having fun.</a:t>
            </a:r>
            <a:r>
              <a:rPr lang="en-US" altLang="en-US" sz="4800" dirty="0" smtClean="0"/>
              <a:t/>
            </a:r>
            <a:br>
              <a:rPr lang="en-US" altLang="en-US" sz="4800" dirty="0" smtClean="0"/>
            </a:br>
            <a:endParaRPr lang="en-US" altLang="en-US" sz="4800" dirty="0" smtClean="0"/>
          </a:p>
          <a:p>
            <a:pPr eaLnBrk="1" hangingPunct="1"/>
            <a:r>
              <a:rPr lang="en-US" altLang="en-US" sz="4800" b="1" dirty="0" smtClean="0"/>
              <a:t>Lo</a:t>
            </a:r>
            <a:r>
              <a:rPr lang="en-US" altLang="en-US" sz="4800" dirty="0" smtClean="0"/>
              <a:t> </a:t>
            </a:r>
            <a:r>
              <a:rPr lang="en-US" altLang="en-US" sz="4800" dirty="0" err="1" smtClean="0"/>
              <a:t>está</a:t>
            </a:r>
            <a:r>
              <a:rPr lang="en-US" altLang="en-US" sz="4800" dirty="0" smtClean="0"/>
              <a:t> </a:t>
            </a:r>
            <a:r>
              <a:rPr lang="en-US" altLang="en-US" sz="4800" b="1" dirty="0" err="1" smtClean="0"/>
              <a:t>haciendo</a:t>
            </a:r>
            <a:r>
              <a:rPr lang="en-US" altLang="en-US" sz="4800" dirty="0" smtClean="0"/>
              <a:t> </a:t>
            </a:r>
            <a:r>
              <a:rPr lang="en-US" altLang="en-US" sz="4800" dirty="0" err="1" smtClean="0"/>
              <a:t>ahora</a:t>
            </a:r>
            <a:r>
              <a:rPr lang="en-US" altLang="en-US" sz="4800" dirty="0" smtClean="0"/>
              <a:t>.</a:t>
            </a:r>
          </a:p>
          <a:p>
            <a:pPr eaLnBrk="1" hangingPunct="1"/>
            <a:r>
              <a:rPr lang="en-US" altLang="en-US" sz="4800" i="1" dirty="0" smtClean="0"/>
              <a:t>He/she is doing it now.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52463"/>
            <a:ext cx="7772400" cy="1058862"/>
          </a:xfrm>
        </p:spPr>
        <p:txBody>
          <a:bodyPr/>
          <a:lstStyle/>
          <a:p>
            <a:pPr eaLnBrk="1" hangingPunct="1"/>
            <a:r>
              <a:rPr lang="en-US" altLang="en-US" sz="5400" smtClean="0"/>
              <a:t>Present Progressive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05000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en-US" sz="4600" dirty="0" smtClean="0"/>
              <a:t>Reflexive or object pronouns (direct &amp; indirect) can be placed before the form of </a:t>
            </a:r>
            <a:r>
              <a:rPr lang="en-US" altLang="en-US" sz="4600" i="1" dirty="0" err="1" smtClean="0"/>
              <a:t>estar</a:t>
            </a:r>
            <a:r>
              <a:rPr lang="en-US" altLang="en-US" sz="4600" dirty="0" smtClean="0"/>
              <a:t>, or they can be attached to the end of the present participle.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52463"/>
            <a:ext cx="7772400" cy="1058862"/>
          </a:xfrm>
        </p:spPr>
        <p:txBody>
          <a:bodyPr/>
          <a:lstStyle/>
          <a:p>
            <a:pPr eaLnBrk="1" hangingPunct="1"/>
            <a:r>
              <a:rPr lang="en-US" altLang="en-US" sz="5400" smtClean="0"/>
              <a:t>Present Progressive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4800" dirty="0" smtClean="0"/>
              <a:t>If they are attached to the present participle, a written accent is needed.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52463"/>
            <a:ext cx="7772400" cy="1058862"/>
          </a:xfrm>
        </p:spPr>
        <p:txBody>
          <a:bodyPr/>
          <a:lstStyle/>
          <a:p>
            <a:pPr eaLnBrk="1" hangingPunct="1"/>
            <a:r>
              <a:rPr lang="en-US" altLang="en-US" sz="5400" smtClean="0"/>
              <a:t>Present Progressive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pPr eaLnBrk="1" hangingPunct="1"/>
            <a:r>
              <a:rPr lang="en-US" altLang="en-US" sz="4800" dirty="0" err="1" smtClean="0"/>
              <a:t>Ahora</a:t>
            </a:r>
            <a:r>
              <a:rPr lang="en-US" altLang="en-US" sz="4800" dirty="0" smtClean="0"/>
              <a:t> </a:t>
            </a:r>
            <a:r>
              <a:rPr lang="en-US" altLang="en-US" sz="4800" dirty="0" err="1" smtClean="0"/>
              <a:t>estoy</a:t>
            </a:r>
            <a:r>
              <a:rPr lang="en-US" altLang="en-US" sz="4800" dirty="0" smtClean="0"/>
              <a:t> </a:t>
            </a:r>
            <a:r>
              <a:rPr lang="en-US" altLang="en-US" sz="4800" b="1" dirty="0" err="1" smtClean="0"/>
              <a:t>afeit</a:t>
            </a:r>
            <a:r>
              <a:rPr lang="fr-FR" sz="4800" b="1" dirty="0" err="1" smtClean="0"/>
              <a:t>ándo</a:t>
            </a:r>
            <a:r>
              <a:rPr lang="en-US" altLang="en-US" sz="4800" b="1" u="sng" dirty="0" smtClean="0"/>
              <a:t>me</a:t>
            </a:r>
            <a:r>
              <a:rPr lang="en-US" altLang="en-US" sz="4800" dirty="0" smtClean="0"/>
              <a:t>.</a:t>
            </a:r>
          </a:p>
          <a:p>
            <a:pPr eaLnBrk="1" hangingPunct="1"/>
            <a:endParaRPr lang="en-US" altLang="en-US" sz="4800" dirty="0" smtClean="0"/>
          </a:p>
          <a:p>
            <a:pPr eaLnBrk="1" hangingPunct="1"/>
            <a:r>
              <a:rPr lang="en-US" altLang="en-US" sz="4800" dirty="0" err="1" smtClean="0"/>
              <a:t>Está</a:t>
            </a:r>
            <a:r>
              <a:rPr lang="en-US" altLang="en-US" sz="4800" dirty="0" smtClean="0"/>
              <a:t> </a:t>
            </a:r>
            <a:r>
              <a:rPr lang="en-US" altLang="en-US" sz="4800" b="1" dirty="0" err="1" smtClean="0"/>
              <a:t>haci</a:t>
            </a:r>
            <a:r>
              <a:rPr lang="en-US" altLang="en-US" sz="4800" b="1" u="sng" dirty="0" err="1" smtClean="0"/>
              <a:t>é</a:t>
            </a:r>
            <a:r>
              <a:rPr lang="en-US" altLang="en-US" sz="4800" b="1" dirty="0" err="1" smtClean="0"/>
              <a:t>ndo</a:t>
            </a:r>
            <a:r>
              <a:rPr lang="en-US" altLang="en-US" sz="4800" b="1" u="sng" dirty="0" err="1" smtClean="0"/>
              <a:t>lo</a:t>
            </a:r>
            <a:r>
              <a:rPr lang="en-US" altLang="en-US" sz="4800" dirty="0" smtClean="0"/>
              <a:t> </a:t>
            </a:r>
            <a:r>
              <a:rPr lang="en-US" altLang="en-US" sz="4800" dirty="0" err="1" smtClean="0"/>
              <a:t>ahora</a:t>
            </a:r>
            <a:r>
              <a:rPr lang="en-US" altLang="en-US" sz="4800" dirty="0" smtClean="0"/>
              <a:t>.</a:t>
            </a:r>
            <a:endParaRPr lang="en-US" altLang="en-US" sz="4800" dirty="0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52463"/>
            <a:ext cx="7772400" cy="1058862"/>
          </a:xfrm>
        </p:spPr>
        <p:txBody>
          <a:bodyPr/>
          <a:lstStyle/>
          <a:p>
            <a:pPr eaLnBrk="1" hangingPunct="1"/>
            <a:r>
              <a:rPr lang="en-US" altLang="en-US" sz="5400" smtClean="0"/>
              <a:t>Present Progressive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4800" smtClean="0"/>
              <a:t>Some verbs have a stem change (o &gt; u) or (e &gt; i) in the present participle form.</a:t>
            </a:r>
          </a:p>
          <a:p>
            <a:pPr eaLnBrk="1" hangingPunct="1">
              <a:buFontTx/>
              <a:buNone/>
            </a:pPr>
            <a:endParaRPr lang="en-US" altLang="en-US" sz="4800" smtClean="0"/>
          </a:p>
        </p:txBody>
      </p:sp>
      <p:sp>
        <p:nvSpPr>
          <p:cNvPr id="18436" name="Line 4"/>
          <p:cNvSpPr>
            <a:spLocks noChangeShapeType="1"/>
          </p:cNvSpPr>
          <p:nvPr/>
        </p:nvSpPr>
        <p:spPr bwMode="auto">
          <a:xfrm>
            <a:off x="6019800" y="5257800"/>
            <a:ext cx="2133600" cy="0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52463"/>
            <a:ext cx="7772400" cy="1058862"/>
          </a:xfrm>
        </p:spPr>
        <p:txBody>
          <a:bodyPr/>
          <a:lstStyle/>
          <a:p>
            <a:pPr eaLnBrk="1" hangingPunct="1"/>
            <a:r>
              <a:rPr lang="en-US" altLang="en-US" sz="5400" smtClean="0"/>
              <a:t>DORMIR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Char char="•"/>
            </a:pPr>
            <a:r>
              <a:rPr lang="en-US" altLang="en-US" sz="4800" dirty="0" smtClean="0"/>
              <a:t>Present Participle…..</a:t>
            </a:r>
            <a:r>
              <a:rPr lang="en-US" altLang="en-US" sz="4800" b="1" dirty="0" err="1" smtClean="0"/>
              <a:t>d</a:t>
            </a:r>
            <a:r>
              <a:rPr lang="en-US" altLang="en-US" sz="4800" b="1" u="sng" dirty="0" err="1" smtClean="0"/>
              <a:t>u</a:t>
            </a:r>
            <a:r>
              <a:rPr lang="en-US" altLang="en-US" sz="4800" b="1" dirty="0" err="1" smtClean="0"/>
              <a:t>rm</a:t>
            </a:r>
            <a:r>
              <a:rPr lang="en-US" altLang="en-US" sz="4800" dirty="0" err="1" smtClean="0"/>
              <a:t>iendo</a:t>
            </a:r>
            <a:endParaRPr lang="en-US" altLang="en-US" sz="4800" dirty="0" smtClean="0"/>
          </a:p>
          <a:p>
            <a:pPr eaLnBrk="1" hangingPunct="1">
              <a:buFontTx/>
              <a:buChar char="•"/>
            </a:pPr>
            <a:r>
              <a:rPr lang="en-US" altLang="en-US" sz="4800" dirty="0" smtClean="0"/>
              <a:t>Juan </a:t>
            </a:r>
            <a:r>
              <a:rPr lang="en-US" altLang="en-US" sz="4800" dirty="0" err="1" smtClean="0"/>
              <a:t>todavía</a:t>
            </a:r>
            <a:r>
              <a:rPr lang="en-US" altLang="en-US" sz="4800" dirty="0" smtClean="0"/>
              <a:t> </a:t>
            </a:r>
            <a:r>
              <a:rPr lang="en-US" altLang="en-US" sz="4800" b="1" dirty="0" err="1" smtClean="0"/>
              <a:t>está</a:t>
            </a:r>
            <a:r>
              <a:rPr lang="en-US" altLang="en-US" sz="4800" b="1" dirty="0" smtClean="0"/>
              <a:t> </a:t>
            </a:r>
            <a:r>
              <a:rPr lang="en-US" altLang="en-US" sz="4800" b="1" dirty="0" err="1" smtClean="0"/>
              <a:t>d</a:t>
            </a:r>
            <a:r>
              <a:rPr lang="en-US" altLang="en-US" sz="4800" b="1" u="sng" dirty="0" err="1" smtClean="0"/>
              <a:t>u</a:t>
            </a:r>
            <a:r>
              <a:rPr lang="en-US" altLang="en-US" sz="4800" b="1" dirty="0" err="1" smtClean="0"/>
              <a:t>rmiendo</a:t>
            </a:r>
            <a:r>
              <a:rPr lang="en-US" altLang="en-US" sz="4800" b="1" dirty="0" smtClean="0"/>
              <a:t>.</a:t>
            </a:r>
          </a:p>
          <a:p>
            <a:pPr eaLnBrk="1" hangingPunct="1">
              <a:buNone/>
            </a:pPr>
            <a:endParaRPr lang="en-US" altLang="en-US" sz="4800" dirty="0" smtClean="0"/>
          </a:p>
          <a:p>
            <a:pPr eaLnBrk="1" hangingPunct="1">
              <a:buFontTx/>
              <a:buChar char="•"/>
            </a:pPr>
            <a:endParaRPr lang="en-US" altLang="en-US" sz="4800" dirty="0" smtClean="0"/>
          </a:p>
          <a:p>
            <a:pPr eaLnBrk="1" hangingPunct="1">
              <a:buNone/>
            </a:pPr>
            <a:endParaRPr lang="en-US" altLang="en-US" sz="4800" dirty="0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52463"/>
            <a:ext cx="7772400" cy="1058862"/>
          </a:xfrm>
        </p:spPr>
        <p:txBody>
          <a:bodyPr/>
          <a:lstStyle/>
          <a:p>
            <a:pPr eaLnBrk="1" hangingPunct="1"/>
            <a:r>
              <a:rPr lang="en-US" altLang="en-US" sz="5400" smtClean="0"/>
              <a:t>SERVIR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Char char="•"/>
            </a:pPr>
            <a:r>
              <a:rPr lang="en-US" altLang="en-US" sz="4800" dirty="0" smtClean="0"/>
              <a:t>Present Progressive…..</a:t>
            </a:r>
            <a:r>
              <a:rPr lang="en-US" altLang="en-US" sz="4800" b="1" dirty="0" err="1" smtClean="0"/>
              <a:t>s</a:t>
            </a:r>
            <a:r>
              <a:rPr lang="en-US" altLang="en-US" sz="4800" b="1" u="sng" dirty="0" err="1" smtClean="0"/>
              <a:t>i</a:t>
            </a:r>
            <a:r>
              <a:rPr lang="en-US" altLang="en-US" sz="4800" b="1" dirty="0" err="1" smtClean="0"/>
              <a:t>rv</a:t>
            </a:r>
            <a:r>
              <a:rPr lang="en-US" altLang="en-US" sz="4800" dirty="0" err="1" smtClean="0"/>
              <a:t>iendo</a:t>
            </a:r>
            <a:endParaRPr lang="en-US" altLang="en-US" sz="4800" dirty="0" smtClean="0"/>
          </a:p>
          <a:p>
            <a:pPr eaLnBrk="1" hangingPunct="1">
              <a:buFontTx/>
              <a:buChar char="•"/>
            </a:pPr>
            <a:r>
              <a:rPr lang="en-US" altLang="en-US" sz="4800" dirty="0" smtClean="0"/>
              <a:t>El </a:t>
            </a:r>
            <a:r>
              <a:rPr lang="en-US" altLang="en-US" sz="4800" dirty="0" err="1" smtClean="0"/>
              <a:t>camarero</a:t>
            </a:r>
            <a:r>
              <a:rPr lang="en-US" altLang="en-US" sz="4800" dirty="0" smtClean="0"/>
              <a:t> </a:t>
            </a:r>
            <a:r>
              <a:rPr lang="en-US" altLang="en-US" sz="4800" b="1" dirty="0" err="1" smtClean="0"/>
              <a:t>está</a:t>
            </a:r>
            <a:r>
              <a:rPr lang="en-US" altLang="en-US" sz="4800" b="1" dirty="0" smtClean="0"/>
              <a:t> </a:t>
            </a:r>
            <a:r>
              <a:rPr lang="en-US" altLang="en-US" sz="4800" b="1" dirty="0" err="1" smtClean="0"/>
              <a:t>s</a:t>
            </a:r>
            <a:r>
              <a:rPr lang="en-US" altLang="en-US" sz="4800" b="1" u="sng" dirty="0" err="1" smtClean="0"/>
              <a:t>i</a:t>
            </a:r>
            <a:r>
              <a:rPr lang="en-US" altLang="en-US" sz="4800" b="1" dirty="0" err="1" smtClean="0"/>
              <a:t>rviendo</a:t>
            </a:r>
            <a:r>
              <a:rPr lang="en-US" altLang="en-US" sz="4800" dirty="0" smtClean="0"/>
              <a:t> la comida.</a:t>
            </a:r>
          </a:p>
          <a:p>
            <a:pPr eaLnBrk="1" hangingPunct="1">
              <a:buNone/>
            </a:pPr>
            <a:endParaRPr lang="en-US" altLang="en-US" sz="4800" dirty="0" smtClean="0"/>
          </a:p>
          <a:p>
            <a:pPr eaLnBrk="1" hangingPunct="1">
              <a:buFontTx/>
              <a:buChar char="•"/>
            </a:pPr>
            <a:endParaRPr lang="en-US" altLang="en-US" sz="4800" dirty="0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52463"/>
            <a:ext cx="7772400" cy="1058862"/>
          </a:xfrm>
        </p:spPr>
        <p:txBody>
          <a:bodyPr/>
          <a:lstStyle/>
          <a:p>
            <a:pPr eaLnBrk="1" hangingPunct="1"/>
            <a:r>
              <a:rPr lang="en-US" altLang="en-US" sz="5400" smtClean="0"/>
              <a:t>Present Progressive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4800" dirty="0" smtClean="0"/>
              <a:t>We use the present tense to talk about an action that always or often takes place or that is happening now.</a:t>
            </a:r>
          </a:p>
        </p:txBody>
      </p:sp>
      <p:sp>
        <p:nvSpPr>
          <p:cNvPr id="43012" name="Line 4"/>
          <p:cNvSpPr>
            <a:spLocks noChangeShapeType="1"/>
          </p:cNvSpPr>
          <p:nvPr/>
        </p:nvSpPr>
        <p:spPr bwMode="auto">
          <a:xfrm>
            <a:off x="2819400" y="5334000"/>
            <a:ext cx="4114800" cy="0"/>
          </a:xfrm>
          <a:prstGeom prst="line">
            <a:avLst/>
          </a:prstGeom>
          <a:noFill/>
          <a:ln w="76200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43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1" grpId="0" build="p" autoUpdateAnimBg="0"/>
      <p:bldP spid="4301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Present Progressive:  Irregular Forms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828800"/>
            <a:ext cx="7162800" cy="4114800"/>
          </a:xfrm>
        </p:spPr>
        <p:txBody>
          <a:bodyPr/>
          <a:lstStyle/>
          <a:p>
            <a:pPr eaLnBrk="1" hangingPunct="1"/>
            <a:r>
              <a:rPr lang="en-US" sz="4000" smtClean="0"/>
              <a:t>In the following </a:t>
            </a:r>
            <a:r>
              <a:rPr lang="en-US" sz="4000" i="1" smtClean="0">
                <a:solidFill>
                  <a:schemeClr val="folHlink"/>
                </a:solidFill>
              </a:rPr>
              <a:t>-er</a:t>
            </a:r>
            <a:r>
              <a:rPr lang="en-US" sz="4000" smtClean="0"/>
              <a:t> verbs, the </a:t>
            </a:r>
            <a:r>
              <a:rPr lang="en-US" sz="4000" i="1" smtClean="0">
                <a:solidFill>
                  <a:schemeClr val="folHlink"/>
                </a:solidFill>
              </a:rPr>
              <a:t>i</a:t>
            </a:r>
            <a:r>
              <a:rPr lang="en-US" sz="4000" smtClean="0"/>
              <a:t> of </a:t>
            </a:r>
            <a:r>
              <a:rPr lang="en-US" sz="4000" i="1" smtClean="0"/>
              <a:t>-iendo</a:t>
            </a:r>
            <a:r>
              <a:rPr lang="en-US" sz="4000" smtClean="0"/>
              <a:t> changes to </a:t>
            </a:r>
            <a:r>
              <a:rPr lang="en-US" sz="4000" i="1" smtClean="0">
                <a:solidFill>
                  <a:schemeClr val="folHlink"/>
                </a:solidFill>
              </a:rPr>
              <a:t>y</a:t>
            </a:r>
            <a:r>
              <a:rPr lang="en-US" sz="4000" smtClean="0"/>
              <a:t>.</a:t>
            </a:r>
          </a:p>
          <a:p>
            <a:pPr eaLnBrk="1" hangingPunct="1"/>
            <a:r>
              <a:rPr lang="en-US" sz="4000" smtClean="0"/>
              <a:t>creer:  cre</a:t>
            </a:r>
            <a:r>
              <a:rPr lang="en-US" sz="4000" smtClean="0">
                <a:solidFill>
                  <a:schemeClr val="folHlink"/>
                </a:solidFill>
              </a:rPr>
              <a:t>y</a:t>
            </a:r>
            <a:r>
              <a:rPr lang="en-US" sz="4000" smtClean="0"/>
              <a:t>endo</a:t>
            </a:r>
          </a:p>
          <a:p>
            <a:pPr eaLnBrk="1" hangingPunct="1"/>
            <a:r>
              <a:rPr lang="en-US" sz="4000" smtClean="0"/>
              <a:t>leer:  le</a:t>
            </a:r>
            <a:r>
              <a:rPr lang="en-US" sz="4000" smtClean="0">
                <a:solidFill>
                  <a:schemeClr val="folHlink"/>
                </a:solidFill>
              </a:rPr>
              <a:t>y</a:t>
            </a:r>
            <a:r>
              <a:rPr lang="en-US" sz="4000" smtClean="0"/>
              <a:t>endo</a:t>
            </a:r>
          </a:p>
          <a:p>
            <a:pPr eaLnBrk="1" hangingPunct="1"/>
            <a:r>
              <a:rPr lang="en-US" sz="4000" smtClean="0"/>
              <a:t>traer:  tra</a:t>
            </a:r>
            <a:r>
              <a:rPr lang="en-US" sz="4000" smtClean="0">
                <a:solidFill>
                  <a:schemeClr val="folHlink"/>
                </a:solidFill>
              </a:rPr>
              <a:t>y</a:t>
            </a:r>
            <a:r>
              <a:rPr lang="en-US" sz="4000" smtClean="0"/>
              <a:t>endo</a:t>
            </a:r>
            <a:endParaRPr lang="en-US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52463"/>
            <a:ext cx="7772400" cy="1058862"/>
          </a:xfrm>
        </p:spPr>
        <p:txBody>
          <a:bodyPr/>
          <a:lstStyle/>
          <a:p>
            <a:pPr eaLnBrk="1" hangingPunct="1"/>
            <a:r>
              <a:rPr lang="en-US" altLang="en-US" sz="5400" smtClean="0"/>
              <a:t>Present Progressive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4800" smtClean="0"/>
              <a:t>Ellos </a:t>
            </a:r>
            <a:r>
              <a:rPr lang="en-US" altLang="en-US" sz="4800" b="1" smtClean="0"/>
              <a:t>comen</a:t>
            </a:r>
            <a:r>
              <a:rPr lang="en-US" altLang="en-US" sz="4800" smtClean="0"/>
              <a:t> ensaladas.</a:t>
            </a:r>
          </a:p>
          <a:p>
            <a:pPr eaLnBrk="1" hangingPunct="1"/>
            <a:r>
              <a:rPr lang="en-US" altLang="en-US" sz="4800" i="1" smtClean="0"/>
              <a:t>They eat salads</a:t>
            </a:r>
            <a:r>
              <a:rPr lang="en-US" altLang="en-US" sz="4800" smtClean="0"/>
              <a:t>.</a:t>
            </a:r>
          </a:p>
          <a:p>
            <a:pPr eaLnBrk="1" hangingPunct="1"/>
            <a:r>
              <a:rPr lang="en-US" altLang="en-US" sz="4800" i="1" smtClean="0"/>
              <a:t>They are eating salads</a:t>
            </a:r>
            <a:r>
              <a:rPr lang="en-US" altLang="en-US" sz="4800" smtClean="0"/>
              <a:t>.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52463"/>
            <a:ext cx="7772400" cy="1058862"/>
          </a:xfrm>
        </p:spPr>
        <p:txBody>
          <a:bodyPr/>
          <a:lstStyle/>
          <a:p>
            <a:pPr eaLnBrk="1" hangingPunct="1"/>
            <a:r>
              <a:rPr lang="en-US" altLang="en-US" sz="5400" smtClean="0"/>
              <a:t>Present Progressive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4800" smtClean="0"/>
              <a:t>We use the present progressive tense when we want to emphasize that something is happening right now.</a:t>
            </a:r>
          </a:p>
        </p:txBody>
      </p:sp>
      <p:sp>
        <p:nvSpPr>
          <p:cNvPr id="45060" name="Line 4"/>
          <p:cNvSpPr>
            <a:spLocks noChangeShapeType="1"/>
          </p:cNvSpPr>
          <p:nvPr/>
        </p:nvSpPr>
        <p:spPr bwMode="auto">
          <a:xfrm>
            <a:off x="4038600" y="5562600"/>
            <a:ext cx="3657600" cy="0"/>
          </a:xfrm>
          <a:prstGeom prst="line">
            <a:avLst/>
          </a:prstGeom>
          <a:noFill/>
          <a:ln w="76200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45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 build="p" autoUpdateAnimBg="0"/>
      <p:bldP spid="4506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52463"/>
            <a:ext cx="7772400" cy="1058862"/>
          </a:xfrm>
        </p:spPr>
        <p:txBody>
          <a:bodyPr/>
          <a:lstStyle/>
          <a:p>
            <a:pPr eaLnBrk="1" hangingPunct="1"/>
            <a:r>
              <a:rPr lang="en-US" altLang="en-US" sz="5400" smtClean="0"/>
              <a:t>Present Progressive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4800" smtClean="0"/>
              <a:t>Ellos </a:t>
            </a:r>
            <a:r>
              <a:rPr lang="en-US" altLang="en-US" sz="4800" b="1" smtClean="0"/>
              <a:t>están comiendo</a:t>
            </a:r>
            <a:r>
              <a:rPr lang="en-US" altLang="en-US" sz="4800" smtClean="0"/>
              <a:t> ensaladas.</a:t>
            </a:r>
          </a:p>
          <a:p>
            <a:pPr eaLnBrk="1" hangingPunct="1"/>
            <a:r>
              <a:rPr lang="en-US" altLang="en-US" sz="4800" i="1" smtClean="0"/>
              <a:t>They are eating salads</a:t>
            </a:r>
            <a:r>
              <a:rPr lang="en-US" altLang="en-US" sz="4800" smtClean="0"/>
              <a:t>.  </a:t>
            </a:r>
            <a:r>
              <a:rPr lang="en-US" altLang="en-US" sz="4800" i="1" smtClean="0"/>
              <a:t>(right now)</a:t>
            </a:r>
            <a:endParaRPr lang="en-US" altLang="en-US" sz="4800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52463"/>
            <a:ext cx="7772400" cy="1058862"/>
          </a:xfrm>
        </p:spPr>
        <p:txBody>
          <a:bodyPr/>
          <a:lstStyle/>
          <a:p>
            <a:pPr eaLnBrk="1" hangingPunct="1"/>
            <a:r>
              <a:rPr lang="en-US" altLang="en-US" sz="5400" smtClean="0"/>
              <a:t>Present Progressive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 sz="4800" b="1" smtClean="0"/>
              <a:t>      </a:t>
            </a:r>
            <a:r>
              <a:rPr lang="en-US" altLang="en-US" sz="6000" b="1" smtClean="0"/>
              <a:t>están comiendo</a:t>
            </a:r>
            <a:endParaRPr lang="en-US" altLang="en-US" sz="4800" b="1" smtClean="0"/>
          </a:p>
        </p:txBody>
      </p:sp>
      <p:sp>
        <p:nvSpPr>
          <p:cNvPr id="47108" name="Line 4"/>
          <p:cNvSpPr>
            <a:spLocks noChangeShapeType="1"/>
          </p:cNvSpPr>
          <p:nvPr/>
        </p:nvSpPr>
        <p:spPr bwMode="auto">
          <a:xfrm flipV="1">
            <a:off x="2667000" y="3048000"/>
            <a:ext cx="0" cy="609600"/>
          </a:xfrm>
          <a:prstGeom prst="line">
            <a:avLst/>
          </a:prstGeom>
          <a:noFill/>
          <a:ln w="76200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09" name="Text Box 5"/>
          <p:cNvSpPr txBox="1">
            <a:spLocks noChangeArrowheads="1"/>
          </p:cNvSpPr>
          <p:nvPr/>
        </p:nvSpPr>
        <p:spPr bwMode="auto">
          <a:xfrm>
            <a:off x="1508125" y="3678238"/>
            <a:ext cx="2825750" cy="210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4400" dirty="0">
                <a:latin typeface="Arial" charset="0"/>
              </a:rPr>
              <a:t>Present</a:t>
            </a:r>
          </a:p>
          <a:p>
            <a:r>
              <a:rPr lang="en-US" altLang="en-US" sz="4400" dirty="0">
                <a:latin typeface="Arial" charset="0"/>
              </a:rPr>
              <a:t>tense form</a:t>
            </a:r>
          </a:p>
          <a:p>
            <a:r>
              <a:rPr lang="en-US" altLang="en-US" sz="4400" dirty="0">
                <a:latin typeface="Arial" charset="0"/>
              </a:rPr>
              <a:t>of “</a:t>
            </a:r>
            <a:r>
              <a:rPr lang="en-US" altLang="en-US" sz="4400" dirty="0" err="1">
                <a:latin typeface="Arial" charset="0"/>
              </a:rPr>
              <a:t>estar</a:t>
            </a:r>
            <a:r>
              <a:rPr lang="en-US" altLang="en-US" sz="4400" dirty="0">
                <a:latin typeface="Arial" charset="0"/>
              </a:rPr>
              <a:t>”</a:t>
            </a:r>
          </a:p>
        </p:txBody>
      </p:sp>
      <p:sp>
        <p:nvSpPr>
          <p:cNvPr id="47111" name="Line 7"/>
          <p:cNvSpPr>
            <a:spLocks noChangeShapeType="1"/>
          </p:cNvSpPr>
          <p:nvPr/>
        </p:nvSpPr>
        <p:spPr bwMode="auto">
          <a:xfrm flipV="1">
            <a:off x="5791200" y="3048000"/>
            <a:ext cx="0" cy="609600"/>
          </a:xfrm>
          <a:prstGeom prst="line">
            <a:avLst/>
          </a:prstGeom>
          <a:noFill/>
          <a:ln w="76200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2" name="Text Box 8"/>
          <p:cNvSpPr txBox="1">
            <a:spLocks noChangeArrowheads="1"/>
          </p:cNvSpPr>
          <p:nvPr/>
        </p:nvSpPr>
        <p:spPr bwMode="auto">
          <a:xfrm>
            <a:off x="4860925" y="3678238"/>
            <a:ext cx="2420938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4400">
                <a:latin typeface="Arial" charset="0"/>
              </a:rPr>
              <a:t>Present </a:t>
            </a:r>
          </a:p>
          <a:p>
            <a:r>
              <a:rPr lang="en-US" altLang="en-US" sz="4400">
                <a:latin typeface="Arial" charset="0"/>
              </a:rPr>
              <a:t>participle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47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47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471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471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47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47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500"/>
                                        <p:tgtEl>
                                          <p:spTgt spid="471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7" grpId="0" build="p" autoUpdateAnimBg="0"/>
      <p:bldP spid="47108" grpId="0" animBg="1"/>
      <p:bldP spid="47109" grpId="0" build="p" autoUpdateAnimBg="0"/>
      <p:bldP spid="47111" grpId="0" animBg="1"/>
      <p:bldP spid="47112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52463"/>
            <a:ext cx="7772400" cy="1058862"/>
          </a:xfrm>
        </p:spPr>
        <p:txBody>
          <a:bodyPr/>
          <a:lstStyle/>
          <a:p>
            <a:pPr eaLnBrk="1" hangingPunct="1"/>
            <a:r>
              <a:rPr lang="en-US" altLang="en-US" sz="5400" smtClean="0"/>
              <a:t>Present Progressive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 sz="6000" b="1" smtClean="0"/>
              <a:t>          comiendo</a:t>
            </a:r>
          </a:p>
        </p:txBody>
      </p:sp>
      <p:sp>
        <p:nvSpPr>
          <p:cNvPr id="48133" name="AutoShape 5"/>
          <p:cNvSpPr>
            <a:spLocks/>
          </p:cNvSpPr>
          <p:nvPr/>
        </p:nvSpPr>
        <p:spPr bwMode="auto">
          <a:xfrm rot="-5339966">
            <a:off x="3503612" y="2363788"/>
            <a:ext cx="231775" cy="1447800"/>
          </a:xfrm>
          <a:prstGeom prst="leftBrace">
            <a:avLst>
              <a:gd name="adj1" fmla="val 52055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34" name="Text Box 6"/>
          <p:cNvSpPr txBox="1">
            <a:spLocks noChangeArrowheads="1"/>
          </p:cNvSpPr>
          <p:nvPr/>
        </p:nvSpPr>
        <p:spPr bwMode="auto">
          <a:xfrm>
            <a:off x="2209800" y="4343400"/>
            <a:ext cx="2111375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4400">
                <a:latin typeface="Arial" charset="0"/>
              </a:rPr>
              <a:t>Stem of</a:t>
            </a:r>
          </a:p>
          <a:p>
            <a:r>
              <a:rPr lang="en-US" altLang="en-US" sz="4400">
                <a:latin typeface="Arial" charset="0"/>
              </a:rPr>
              <a:t>comer</a:t>
            </a:r>
          </a:p>
        </p:txBody>
      </p:sp>
      <p:sp>
        <p:nvSpPr>
          <p:cNvPr id="48135" name="AutoShape 7"/>
          <p:cNvSpPr>
            <a:spLocks/>
          </p:cNvSpPr>
          <p:nvPr/>
        </p:nvSpPr>
        <p:spPr bwMode="auto">
          <a:xfrm rot="-5339966">
            <a:off x="5370513" y="2098675"/>
            <a:ext cx="228600" cy="1981200"/>
          </a:xfrm>
          <a:prstGeom prst="leftBrace">
            <a:avLst>
              <a:gd name="adj1" fmla="val 72222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36" name="Text Box 8"/>
          <p:cNvSpPr txBox="1">
            <a:spLocks noChangeArrowheads="1"/>
          </p:cNvSpPr>
          <p:nvPr/>
        </p:nvSpPr>
        <p:spPr bwMode="auto">
          <a:xfrm>
            <a:off x="4724400" y="3962400"/>
            <a:ext cx="2887663" cy="210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4400">
                <a:latin typeface="Arial" charset="0"/>
              </a:rPr>
              <a:t>-er present</a:t>
            </a:r>
          </a:p>
          <a:p>
            <a:r>
              <a:rPr lang="en-US" altLang="en-US" sz="4400">
                <a:latin typeface="Arial" charset="0"/>
              </a:rPr>
              <a:t>participle </a:t>
            </a:r>
          </a:p>
          <a:p>
            <a:r>
              <a:rPr lang="en-US" altLang="en-US" sz="4400">
                <a:latin typeface="Arial" charset="0"/>
              </a:rPr>
              <a:t>ending</a:t>
            </a:r>
          </a:p>
        </p:txBody>
      </p:sp>
      <p:sp>
        <p:nvSpPr>
          <p:cNvPr id="48137" name="Line 9"/>
          <p:cNvSpPr>
            <a:spLocks noChangeShapeType="1"/>
          </p:cNvSpPr>
          <p:nvPr/>
        </p:nvSpPr>
        <p:spPr bwMode="auto">
          <a:xfrm flipV="1">
            <a:off x="3276600" y="3429000"/>
            <a:ext cx="304800" cy="990600"/>
          </a:xfrm>
          <a:prstGeom prst="line">
            <a:avLst/>
          </a:prstGeom>
          <a:noFill/>
          <a:ln w="76200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38" name="Line 10"/>
          <p:cNvSpPr>
            <a:spLocks noChangeShapeType="1"/>
          </p:cNvSpPr>
          <p:nvPr/>
        </p:nvSpPr>
        <p:spPr bwMode="auto">
          <a:xfrm flipH="1" flipV="1">
            <a:off x="5486400" y="3352800"/>
            <a:ext cx="152400" cy="685800"/>
          </a:xfrm>
          <a:prstGeom prst="line">
            <a:avLst/>
          </a:prstGeom>
          <a:noFill/>
          <a:ln w="76200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48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48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48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481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48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48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500"/>
                                        <p:tgtEl>
                                          <p:spTgt spid="48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7" dur="500"/>
                                        <p:tgtEl>
                                          <p:spTgt spid="481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2" dur="500"/>
                                        <p:tgtEl>
                                          <p:spTgt spid="481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1" grpId="0" build="p" autoUpdateAnimBg="0"/>
      <p:bldP spid="48133" grpId="0" animBg="1"/>
      <p:bldP spid="48134" grpId="0" build="p" autoUpdateAnimBg="0"/>
      <p:bldP spid="48135" grpId="0" animBg="1"/>
      <p:bldP spid="48136" grpId="0" build="p" autoUpdateAnimBg="0"/>
      <p:bldP spid="48137" grpId="0" animBg="1"/>
      <p:bldP spid="4813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52463"/>
            <a:ext cx="7772400" cy="1058862"/>
          </a:xfrm>
        </p:spPr>
        <p:txBody>
          <a:bodyPr/>
          <a:lstStyle/>
          <a:p>
            <a:pPr eaLnBrk="1" hangingPunct="1"/>
            <a:r>
              <a:rPr lang="en-US" altLang="en-US" sz="5400" smtClean="0"/>
              <a:t>Present Progressive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4800" smtClean="0"/>
              <a:t>To make the present participle, </a:t>
            </a:r>
          </a:p>
          <a:p>
            <a:pPr eaLnBrk="1" hangingPunct="1"/>
            <a:r>
              <a:rPr lang="en-US" altLang="en-US" sz="4800" smtClean="0"/>
              <a:t>Use the endings:</a:t>
            </a:r>
          </a:p>
          <a:p>
            <a:pPr eaLnBrk="1" hangingPunct="1"/>
            <a:r>
              <a:rPr lang="en-US" altLang="en-US" sz="4800" i="1" smtClean="0"/>
              <a:t>iendo</a:t>
            </a:r>
            <a:r>
              <a:rPr lang="en-US" altLang="en-US" sz="4800" smtClean="0"/>
              <a:t>   for -er / -ir verbs</a:t>
            </a:r>
          </a:p>
          <a:p>
            <a:pPr eaLnBrk="1" hangingPunct="1"/>
            <a:r>
              <a:rPr lang="en-US" altLang="en-US" sz="4800" i="1" smtClean="0"/>
              <a:t>ando</a:t>
            </a:r>
            <a:r>
              <a:rPr lang="en-US" altLang="en-US" sz="4800" smtClean="0"/>
              <a:t>   for -ar verbs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5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52463"/>
            <a:ext cx="7772400" cy="1058862"/>
          </a:xfrm>
        </p:spPr>
        <p:txBody>
          <a:bodyPr/>
          <a:lstStyle/>
          <a:p>
            <a:pPr eaLnBrk="1" hangingPunct="1"/>
            <a:r>
              <a:rPr lang="en-US" altLang="en-US" sz="5400" smtClean="0"/>
              <a:t>Present Progressive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4800" smtClean="0"/>
              <a:t>Let’s do an -AR verb in the present progressive.</a:t>
            </a:r>
          </a:p>
        </p:txBody>
      </p:sp>
      <p:sp>
        <p:nvSpPr>
          <p:cNvPr id="50180" name="Line 4"/>
          <p:cNvSpPr>
            <a:spLocks noChangeShapeType="1"/>
          </p:cNvSpPr>
          <p:nvPr/>
        </p:nvSpPr>
        <p:spPr bwMode="auto">
          <a:xfrm>
            <a:off x="3124200" y="4648200"/>
            <a:ext cx="4343400" cy="0"/>
          </a:xfrm>
          <a:prstGeom prst="line">
            <a:avLst/>
          </a:prstGeom>
          <a:noFill/>
          <a:ln w="76200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50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9" grpId="0" build="p" autoUpdateAnimBg="0"/>
      <p:bldP spid="50180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XPANDSHOWBAR" val="True"/>
  <p:tag name="BULLETTYPE" val="3"/>
  <p:tag name="RESPCOUNTERSTYLE" val="-1"/>
  <p:tag name="INPUTSOURCE" val="1"/>
  <p:tag name="BACKUPMAINTENANCE" val="7"/>
  <p:tag name="ROTATIONINTERVAL" val="2"/>
  <p:tag name="RACERSMAXDISPLAYED" val="5"/>
  <p:tag name="TEAMSINLEADERBOARD" val="5"/>
  <p:tag name="BUBBLEVALUEFORMAT" val="0.0"/>
  <p:tag name="CUSTOMCELLFORECOLOR" val="-16777216"/>
  <p:tag name="CUSTOMCELLBACKCOLOR4" val="-8355712"/>
  <p:tag name="DISPLAYDEVICEID" val="True"/>
  <p:tag name="GRIDSIZE" val="{Width=800, Height=600}"/>
  <p:tag name="CHARTCOLORS" val="0"/>
  <p:tag name="MULTIRESPDIVISOR" val="1"/>
  <p:tag name="INCORRECTPOINTVALUE" val="0"/>
  <p:tag name="AUTOADJUSTPARTRANGE" val="True"/>
  <p:tag name="FIBNUMRESULTS" val="5"/>
  <p:tag name="PRRESPONSE2" val="9"/>
  <p:tag name="PRRESPONSE6" val="5"/>
  <p:tag name="PRRESPONSE10" val="1"/>
  <p:tag name="POWERPOINTVERSION" val="12.0"/>
  <p:tag name="CSVFORMAT" val="0"/>
  <p:tag name="RESPCOUNTERFORMAT" val="0"/>
  <p:tag name="ALLOWDUPLICATES" val="False"/>
  <p:tag name="REVIEWONLY" val="False"/>
  <p:tag name="RACEANIMATIONSPEED" val="3"/>
  <p:tag name="BUBBLENAMEVISIBLE" val="True"/>
  <p:tag name="CUSTOMGRIDBACKCOLOR" val="-722948"/>
  <p:tag name="USESCHEMECOLORS" val="True"/>
  <p:tag name="GRIDROTATIONINTERVAL" val="2"/>
  <p:tag name="POLLINGCYCLE" val="2"/>
  <p:tag name="INCLUDEPPT" val="True"/>
  <p:tag name="REALTIMEBACKUPPATH" val="(None)"/>
  <p:tag name="FIBDISPLAYRESULTS" val="True"/>
  <p:tag name="PRRESPONSE3" val="8"/>
  <p:tag name="PRRESPONSE8" val="3"/>
  <p:tag name="TPVERSION" val="2008"/>
  <p:tag name="ANSWERNOWSTYLE" val="-1"/>
  <p:tag name="COUNTDOWNSECONDS" val="10"/>
  <p:tag name="AUTOADVANCE" val="False"/>
  <p:tag name="SKIPREMAININGRACESLIDES" val="True"/>
  <p:tag name="BUBBLEGROUPING" val="3"/>
  <p:tag name="CUSTOMCELLBACKCOLOR3" val="-268652"/>
  <p:tag name="AUTOSIZEGRID" val="True"/>
  <p:tag name="RESETCHARTS" val="True"/>
  <p:tag name="REALTIMEBACKUP" val="False"/>
  <p:tag name="FIBINCLUDEOTHER" val="True"/>
  <p:tag name="PRRESPONSE5" val="6"/>
  <p:tag name="ALWAYSOPENPOLL" val="False"/>
  <p:tag name="ANSWERNOWTEXT" val="Answer Now"/>
  <p:tag name="BACKUPSESSIONS" val="True"/>
  <p:tag name="RACEENDPOINTS" val="100"/>
  <p:tag name="DEFAULTNUMTEAMS" val="5"/>
  <p:tag name="DISPLAYDEVICENUMBER" val="True"/>
  <p:tag name="CHARTLABELS" val="1"/>
  <p:tag name="ZEROBASED" val="False"/>
  <p:tag name="PRRESPONSE1" val="10"/>
  <p:tag name="SHOWFLASHWARNING" val="True"/>
  <p:tag name="COUNTDOWNSTYLE" val="-1"/>
  <p:tag name="AUTOUPDATEALIASES" val="True"/>
  <p:tag name="BUBBLESIZEVISIBLE" val="True"/>
  <p:tag name="GRIDOPACITY" val="90"/>
  <p:tag name="ALLOWUSERFEEDBACK" val="True"/>
  <p:tag name="FIBDISPLAYKEYWORDS" val="True"/>
  <p:tag name="SHOWBARVISIBLE" val="True"/>
  <p:tag name="NUMRESPONSES" val="1"/>
  <p:tag name="MAXRESPONDERS" val="5"/>
  <p:tag name="GRIDPOSITION" val="1"/>
  <p:tag name="CHARTSCALE" val="True"/>
  <p:tag name="PRRESPONSE9" val="2"/>
  <p:tag name="CHARTVALUEFORMAT" val="0%"/>
  <p:tag name="CUSTOMCELLBACKCOLOR2" val="-13395457"/>
  <p:tag name="CORRECTPOINTVALUE" val="1"/>
  <p:tag name="USESECONDARYMONITOR" val="True"/>
  <p:tag name="PARTICIPANTSINLEADERBOARD" val="5"/>
  <p:tag name="INCLUDENONRESPONDERS" val="False"/>
  <p:tag name="SAVECSVWITHSESSION" val="True"/>
  <p:tag name="DISPLAYNAME" val="True"/>
  <p:tag name="PRRESPONSE7" val="4"/>
  <p:tag name="GRIDFONTSIZE" val="12"/>
  <p:tag name="STDCHART" val="1"/>
  <p:tag name="RESPTABLESTYLE" val="-1"/>
  <p:tag name="CUSTOMCELLBACKCOLOR1" val="-657956"/>
  <p:tag name="PRRESPONSE4" val="7"/>
  <p:tag name="ADVANCEDSETTINGSVIEW" val="False"/>
  <p:tag name="DELIMITERS" val="3.1"/>
  <p:tag name="TPFULLVERSION" val="4.3.2.1178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heme/theme1.xml><?xml version="1.0" encoding="utf-8"?>
<a:theme xmlns:a="http://schemas.openxmlformats.org/drawingml/2006/main" name="Network Blitz">
  <a:themeElements>
    <a:clrScheme name="Network Blitz 1">
      <a:dk1>
        <a:srgbClr val="000044"/>
      </a:dk1>
      <a:lt1>
        <a:srgbClr val="FFFFFF"/>
      </a:lt1>
      <a:dk2>
        <a:srgbClr val="000066"/>
      </a:dk2>
      <a:lt2>
        <a:srgbClr val="FFCC00"/>
      </a:lt2>
      <a:accent1>
        <a:srgbClr val="9CE157"/>
      </a:accent1>
      <a:accent2>
        <a:srgbClr val="2663A0"/>
      </a:accent2>
      <a:accent3>
        <a:srgbClr val="AAAAB8"/>
      </a:accent3>
      <a:accent4>
        <a:srgbClr val="DADADA"/>
      </a:accent4>
      <a:accent5>
        <a:srgbClr val="CBEEB4"/>
      </a:accent5>
      <a:accent6>
        <a:srgbClr val="215991"/>
      </a:accent6>
      <a:hlink>
        <a:srgbClr val="F98D43"/>
      </a:hlink>
      <a:folHlink>
        <a:srgbClr val="CC3300"/>
      </a:folHlink>
    </a:clrScheme>
    <a:fontScheme name="Network Blitz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Network Blitz 1">
        <a:dk1>
          <a:srgbClr val="000044"/>
        </a:dk1>
        <a:lt1>
          <a:srgbClr val="FFFFFF"/>
        </a:lt1>
        <a:dk2>
          <a:srgbClr val="000066"/>
        </a:dk2>
        <a:lt2>
          <a:srgbClr val="FFCC00"/>
        </a:lt2>
        <a:accent1>
          <a:srgbClr val="9CE157"/>
        </a:accent1>
        <a:accent2>
          <a:srgbClr val="2663A0"/>
        </a:accent2>
        <a:accent3>
          <a:srgbClr val="AAAAB8"/>
        </a:accent3>
        <a:accent4>
          <a:srgbClr val="DADADA"/>
        </a:accent4>
        <a:accent5>
          <a:srgbClr val="CBEEB4"/>
        </a:accent5>
        <a:accent6>
          <a:srgbClr val="215991"/>
        </a:accent6>
        <a:hlink>
          <a:srgbClr val="F98D4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Blitz 2">
        <a:dk1>
          <a:srgbClr val="000066"/>
        </a:dk1>
        <a:lt1>
          <a:srgbClr val="9CC2E8"/>
        </a:lt1>
        <a:dk2>
          <a:srgbClr val="4D4D4D"/>
        </a:dk2>
        <a:lt2>
          <a:srgbClr val="7DAFE1"/>
        </a:lt2>
        <a:accent1>
          <a:srgbClr val="26D2E4"/>
        </a:accent1>
        <a:accent2>
          <a:srgbClr val="D0E2F4"/>
        </a:accent2>
        <a:accent3>
          <a:srgbClr val="CBDDF2"/>
        </a:accent3>
        <a:accent4>
          <a:srgbClr val="000056"/>
        </a:accent4>
        <a:accent5>
          <a:srgbClr val="ACE5EF"/>
        </a:accent5>
        <a:accent6>
          <a:srgbClr val="BCCDDD"/>
        </a:accent6>
        <a:hlink>
          <a:srgbClr val="0033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Blitz 3">
        <a:dk1>
          <a:srgbClr val="000000"/>
        </a:dk1>
        <a:lt1>
          <a:srgbClr val="EAEAEA"/>
        </a:lt1>
        <a:dk2>
          <a:srgbClr val="333333"/>
        </a:dk2>
        <a:lt2>
          <a:srgbClr val="DDDDDD"/>
        </a:lt2>
        <a:accent1>
          <a:srgbClr val="C0C0C0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DCDCDC"/>
        </a:accent5>
        <a:accent6>
          <a:srgbClr val="E7E7E7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Blitz 4">
        <a:dk1>
          <a:srgbClr val="002E2D"/>
        </a:dk1>
        <a:lt1>
          <a:srgbClr val="FFFFFF"/>
        </a:lt1>
        <a:dk2>
          <a:srgbClr val="005250"/>
        </a:dk2>
        <a:lt2>
          <a:srgbClr val="FFCC00"/>
        </a:lt2>
        <a:accent1>
          <a:srgbClr val="9CE157"/>
        </a:accent1>
        <a:accent2>
          <a:srgbClr val="00817E"/>
        </a:accent2>
        <a:accent3>
          <a:srgbClr val="AAB3B3"/>
        </a:accent3>
        <a:accent4>
          <a:srgbClr val="DADADA"/>
        </a:accent4>
        <a:accent5>
          <a:srgbClr val="CBEEB4"/>
        </a:accent5>
        <a:accent6>
          <a:srgbClr val="007472"/>
        </a:accent6>
        <a:hlink>
          <a:srgbClr val="FFFF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Blitz 5">
        <a:dk1>
          <a:srgbClr val="291A4C"/>
        </a:dk1>
        <a:lt1>
          <a:srgbClr val="FFFFFF"/>
        </a:lt1>
        <a:dk2>
          <a:srgbClr val="3B256B"/>
        </a:dk2>
        <a:lt2>
          <a:srgbClr val="FFCC00"/>
        </a:lt2>
        <a:accent1>
          <a:srgbClr val="6EBFCA"/>
        </a:accent1>
        <a:accent2>
          <a:srgbClr val="56369C"/>
        </a:accent2>
        <a:accent3>
          <a:srgbClr val="AFACBA"/>
        </a:accent3>
        <a:accent4>
          <a:srgbClr val="DADADA"/>
        </a:accent4>
        <a:accent5>
          <a:srgbClr val="BADCE1"/>
        </a:accent5>
        <a:accent6>
          <a:srgbClr val="4D308D"/>
        </a:accent6>
        <a:hlink>
          <a:srgbClr val="CCCCFF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Blitz 6">
        <a:dk1>
          <a:srgbClr val="511D30"/>
        </a:dk1>
        <a:lt1>
          <a:srgbClr val="FFFFFF"/>
        </a:lt1>
        <a:dk2>
          <a:srgbClr val="6D2740"/>
        </a:dk2>
        <a:lt2>
          <a:srgbClr val="FDD409"/>
        </a:lt2>
        <a:accent1>
          <a:srgbClr val="FDB83B"/>
        </a:accent1>
        <a:accent2>
          <a:srgbClr val="9D395D"/>
        </a:accent2>
        <a:accent3>
          <a:srgbClr val="BAACAF"/>
        </a:accent3>
        <a:accent4>
          <a:srgbClr val="DADADA"/>
        </a:accent4>
        <a:accent5>
          <a:srgbClr val="FED8AF"/>
        </a:accent5>
        <a:accent6>
          <a:srgbClr val="8E3353"/>
        </a:accent6>
        <a:hlink>
          <a:srgbClr val="FF99CC"/>
        </a:hlink>
        <a:folHlink>
          <a:srgbClr val="D6009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Designs\Network Blitz.pot</Template>
  <TotalTime>502</TotalTime>
  <Words>406</Words>
  <Application>Microsoft Office PowerPoint</Application>
  <PresentationFormat>On-screen Show (4:3)</PresentationFormat>
  <Paragraphs>101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Network Blitz</vt:lpstr>
      <vt:lpstr>Present Progressive</vt:lpstr>
      <vt:lpstr>Present Progressive</vt:lpstr>
      <vt:lpstr>Present Progressive</vt:lpstr>
      <vt:lpstr>Present Progressive</vt:lpstr>
      <vt:lpstr>Present Progressive</vt:lpstr>
      <vt:lpstr>Present Progressive</vt:lpstr>
      <vt:lpstr>Present Progressive</vt:lpstr>
      <vt:lpstr>Present Progressive</vt:lpstr>
      <vt:lpstr>Present Progressive</vt:lpstr>
      <vt:lpstr>BAILAR</vt:lpstr>
      <vt:lpstr>COMER</vt:lpstr>
      <vt:lpstr>ESCRIBIR</vt:lpstr>
      <vt:lpstr>Present Progressive</vt:lpstr>
      <vt:lpstr>Present Progressive</vt:lpstr>
      <vt:lpstr>Present Progressive</vt:lpstr>
      <vt:lpstr>Present Progressive</vt:lpstr>
      <vt:lpstr>Present Progressive</vt:lpstr>
      <vt:lpstr>DORMIR</vt:lpstr>
      <vt:lpstr>SERVIR</vt:lpstr>
      <vt:lpstr>Present Progressive:  Irregular Forms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 Shirley</dc:creator>
  <cp:lastModifiedBy>mfcsd</cp:lastModifiedBy>
  <cp:revision>41</cp:revision>
  <cp:lastPrinted>2009-04-22T19:24:48Z</cp:lastPrinted>
  <dcterms:created xsi:type="dcterms:W3CDTF">2000-05-23T01:15:34Z</dcterms:created>
  <dcterms:modified xsi:type="dcterms:W3CDTF">2016-02-08T21:12:08Z</dcterms:modified>
</cp:coreProperties>
</file>