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1" r:id="rId13"/>
    <p:sldId id="280" r:id="rId14"/>
    <p:sldId id="278" r:id="rId15"/>
    <p:sldId id="279" r:id="rId16"/>
    <p:sldId id="281" r:id="rId17"/>
    <p:sldId id="273" r:id="rId18"/>
    <p:sldId id="274" r:id="rId19"/>
    <p:sldId id="275" r:id="rId20"/>
    <p:sldId id="282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31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32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33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34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35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36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34" name="Picture 43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30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5373F6-7E31-40AC-AB65-9721C822B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5D2CE-5203-4839-B7A1-E744E8BB29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47663"/>
            <a:ext cx="1943100" cy="5748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7663"/>
            <a:ext cx="5676900" cy="5748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03BC5-CFD5-4CB6-8F78-1D7DEDC3E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9105-AD53-45BC-8612-C7390D07D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31826-4171-4E40-A9AF-E67B9A769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DA71-70E3-45CD-8A69-DE1D3F3C6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A2125-B88F-4D44-9482-A92AEAFAC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11F22-8273-4461-B8A4-B521413A2E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65FBA-2174-4D54-931B-00452A233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D0E12-B067-44F5-99FC-67A202938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42961-61B7-42DC-991C-970849D95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9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8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47663"/>
            <a:ext cx="77724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F4F68F52-2D31-4DA6-93D4-57F651BDC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6600" smtClean="0"/>
              <a:t>Present Progressive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err="1" smtClean="0"/>
              <a:t>Avancemos</a:t>
            </a:r>
            <a:r>
              <a:rPr lang="en-US" altLang="en-US" sz="5400" dirty="0" smtClean="0"/>
              <a:t> 1</a:t>
            </a:r>
          </a:p>
          <a:p>
            <a:pPr eaLnBrk="1" hangingPunct="1"/>
            <a:r>
              <a:rPr lang="en-US" altLang="en-US" sz="5400" dirty="0" smtClean="0"/>
              <a:t>8.1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BAILAR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dirty="0" err="1" smtClean="0"/>
              <a:t>Estoy</a:t>
            </a:r>
            <a:r>
              <a:rPr lang="en-US" altLang="en-US" sz="4000" dirty="0" smtClean="0"/>
              <a:t>  </a:t>
            </a:r>
            <a:r>
              <a:rPr lang="en-US" altLang="en-US" sz="4000" dirty="0" err="1" smtClean="0"/>
              <a:t>bailando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I am dancing</a:t>
            </a:r>
          </a:p>
          <a:p>
            <a:pPr eaLnBrk="1" hangingPunct="1">
              <a:buFontTx/>
              <a:buNone/>
            </a:pPr>
            <a:r>
              <a:rPr lang="en-US" altLang="en-US" sz="4000" dirty="0" err="1" smtClean="0"/>
              <a:t>Estás</a:t>
            </a:r>
            <a:r>
              <a:rPr lang="en-US" altLang="en-US" sz="4000" dirty="0" smtClean="0"/>
              <a:t>  </a:t>
            </a:r>
            <a:r>
              <a:rPr lang="en-US" altLang="en-US" sz="4000" dirty="0" err="1" smtClean="0"/>
              <a:t>bailando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You are dancing</a:t>
            </a:r>
          </a:p>
          <a:p>
            <a:pPr eaLnBrk="1" hangingPunct="1">
              <a:buFontTx/>
              <a:buNone/>
            </a:pPr>
            <a:r>
              <a:rPr lang="en-US" altLang="en-US" sz="4000" dirty="0" err="1" smtClean="0"/>
              <a:t>Está</a:t>
            </a:r>
            <a:r>
              <a:rPr lang="en-US" altLang="en-US" sz="4000" dirty="0" smtClean="0"/>
              <a:t>  </a:t>
            </a:r>
            <a:r>
              <a:rPr lang="en-US" altLang="en-US" sz="4000" dirty="0" err="1" smtClean="0"/>
              <a:t>bailando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He, She, It is dancing</a:t>
            </a:r>
          </a:p>
          <a:p>
            <a:pPr eaLnBrk="1" hangingPunct="1">
              <a:buFontTx/>
              <a:buNone/>
            </a:pPr>
            <a:endParaRPr lang="en-US" altLang="en-US" sz="4000" dirty="0" smtClean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495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dirty="0" err="1" smtClean="0"/>
              <a:t>Estamos</a:t>
            </a:r>
            <a:r>
              <a:rPr lang="en-US" altLang="en-US" sz="4000" dirty="0" smtClean="0"/>
              <a:t>  </a:t>
            </a:r>
            <a:r>
              <a:rPr lang="en-US" altLang="en-US" sz="4000" dirty="0" err="1" smtClean="0"/>
              <a:t>bailando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We are dancing</a:t>
            </a:r>
          </a:p>
          <a:p>
            <a:pPr eaLnBrk="1" hangingPunct="1">
              <a:buFontTx/>
              <a:buNone/>
            </a:pPr>
            <a:r>
              <a:rPr lang="en-US" altLang="en-US" sz="4000" dirty="0" err="1" smtClean="0"/>
              <a:t>Estáis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bailando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3600" dirty="0" smtClean="0"/>
              <a:t>You all </a:t>
            </a:r>
            <a:r>
              <a:rPr lang="en-US" altLang="en-US" sz="3600" dirty="0" smtClean="0"/>
              <a:t>are dancing</a:t>
            </a: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4000" dirty="0" err="1" smtClean="0"/>
              <a:t>Están</a:t>
            </a:r>
            <a:r>
              <a:rPr lang="en-US" altLang="en-US" sz="4000" dirty="0" smtClean="0"/>
              <a:t>  </a:t>
            </a:r>
            <a:r>
              <a:rPr lang="en-US" altLang="en-US" sz="4000" dirty="0" err="1" smtClean="0"/>
              <a:t>bailando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They are dancing</a:t>
            </a:r>
          </a:p>
          <a:p>
            <a:pPr eaLnBrk="1" hangingPunct="1">
              <a:buFontTx/>
              <a:buNone/>
            </a:pPr>
            <a:endParaRPr lang="en-US" altLang="en-US" sz="4000" dirty="0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" y="3429000"/>
            <a:ext cx="7924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>
            <a:off x="457200" y="4953000"/>
            <a:ext cx="7924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auto">
          <a:xfrm rot="5400000">
            <a:off x="1828800" y="4267200"/>
            <a:ext cx="487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  <p:bldP spid="5222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COMER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dirty="0" err="1" smtClean="0"/>
              <a:t>Estoy</a:t>
            </a:r>
            <a:r>
              <a:rPr lang="en-US" altLang="en-US" sz="4000" dirty="0" smtClean="0"/>
              <a:t>  </a:t>
            </a:r>
            <a:r>
              <a:rPr lang="en-US" altLang="en-US" sz="4000" dirty="0" err="1" smtClean="0"/>
              <a:t>comiendo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I am eating</a:t>
            </a:r>
          </a:p>
          <a:p>
            <a:pPr eaLnBrk="1" hangingPunct="1">
              <a:buFontTx/>
              <a:buNone/>
            </a:pPr>
            <a:r>
              <a:rPr lang="en-US" altLang="en-US" sz="4000" dirty="0" err="1" smtClean="0"/>
              <a:t>Estás</a:t>
            </a:r>
            <a:r>
              <a:rPr lang="en-US" altLang="en-US" sz="4000" dirty="0" smtClean="0"/>
              <a:t>  </a:t>
            </a:r>
            <a:r>
              <a:rPr lang="en-US" altLang="en-US" sz="4000" dirty="0" err="1" smtClean="0"/>
              <a:t>comiendo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You are eating</a:t>
            </a:r>
          </a:p>
          <a:p>
            <a:pPr eaLnBrk="1" hangingPunct="1">
              <a:buFontTx/>
              <a:buNone/>
            </a:pPr>
            <a:r>
              <a:rPr lang="en-US" altLang="en-US" sz="4000" dirty="0" err="1" smtClean="0"/>
              <a:t>Está</a:t>
            </a:r>
            <a:r>
              <a:rPr lang="en-US" altLang="en-US" sz="4000" dirty="0" smtClean="0"/>
              <a:t>  </a:t>
            </a:r>
            <a:r>
              <a:rPr lang="en-US" altLang="en-US" sz="4000" dirty="0" err="1" smtClean="0"/>
              <a:t>comiendo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He, She, It is eating</a:t>
            </a:r>
          </a:p>
          <a:p>
            <a:pPr eaLnBrk="1" hangingPunct="1">
              <a:buFontTx/>
              <a:buNone/>
            </a:pPr>
            <a:endParaRPr lang="en-US" altLang="en-US" sz="4000" dirty="0" smtClean="0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800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dirty="0" err="1" smtClean="0"/>
              <a:t>Estamos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comiendo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We are eating</a:t>
            </a:r>
          </a:p>
          <a:p>
            <a:pPr eaLnBrk="1" hangingPunct="1">
              <a:buFontTx/>
              <a:buNone/>
            </a:pPr>
            <a:r>
              <a:rPr lang="en-US" altLang="en-US" sz="4000" dirty="0" err="1" smtClean="0"/>
              <a:t>Estáis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comiendo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You all are </a:t>
            </a:r>
            <a:r>
              <a:rPr lang="en-US" altLang="en-US" sz="4000" dirty="0" smtClean="0"/>
              <a:t>eating</a:t>
            </a:r>
            <a:endParaRPr lang="en-US" altLang="en-US" sz="4000" dirty="0" smtClean="0"/>
          </a:p>
          <a:p>
            <a:pPr eaLnBrk="1" hangingPunct="1">
              <a:buFontTx/>
              <a:buNone/>
            </a:pPr>
            <a:r>
              <a:rPr lang="en-US" altLang="en-US" sz="4000" dirty="0" err="1" smtClean="0"/>
              <a:t>Están</a:t>
            </a:r>
            <a:r>
              <a:rPr lang="en-US" altLang="en-US" sz="4000" dirty="0" smtClean="0"/>
              <a:t>  </a:t>
            </a:r>
            <a:r>
              <a:rPr lang="en-US" altLang="en-US" sz="4000" dirty="0" err="1" smtClean="0"/>
              <a:t>comiendo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They are eating</a:t>
            </a:r>
          </a:p>
          <a:p>
            <a:pPr eaLnBrk="1" hangingPunct="1">
              <a:buFontTx/>
              <a:buNone/>
            </a:pPr>
            <a:endParaRPr lang="en-US" altLang="en-US" sz="4000" dirty="0" smtClean="0"/>
          </a:p>
          <a:p>
            <a:pPr eaLnBrk="1" hangingPunct="1">
              <a:buFontTx/>
              <a:buNone/>
            </a:pPr>
            <a:endParaRPr lang="en-US" altLang="en-US" sz="4000" dirty="0" smtClean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7200" y="3429000"/>
            <a:ext cx="7924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457200" y="4876800"/>
            <a:ext cx="7924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 rot="5400000">
            <a:off x="1828800" y="4267200"/>
            <a:ext cx="487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  <p:bldP spid="5427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ESCRIBIR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800" dirty="0" err="1" smtClean="0"/>
              <a:t>Estoy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escribiendo</a:t>
            </a:r>
            <a:endParaRPr lang="en-US" altLang="en-US" sz="3800" dirty="0" smtClean="0"/>
          </a:p>
          <a:p>
            <a:pPr eaLnBrk="1" hangingPunct="1">
              <a:buNone/>
            </a:pPr>
            <a:r>
              <a:rPr lang="en-US" altLang="en-US" sz="3600" dirty="0" smtClean="0"/>
              <a:t>I am writing</a:t>
            </a:r>
            <a:endParaRPr lang="en-US" altLang="en-US" sz="3800" dirty="0" smtClean="0"/>
          </a:p>
          <a:p>
            <a:pPr eaLnBrk="1" hangingPunct="1">
              <a:buFontTx/>
              <a:buNone/>
            </a:pPr>
            <a:r>
              <a:rPr lang="en-US" altLang="en-US" sz="3800" dirty="0" err="1" smtClean="0"/>
              <a:t>Estás</a:t>
            </a:r>
            <a:r>
              <a:rPr lang="en-US" altLang="en-US" sz="3800" dirty="0" smtClean="0"/>
              <a:t>  </a:t>
            </a:r>
            <a:r>
              <a:rPr lang="en-US" altLang="en-US" sz="3800" dirty="0" err="1" smtClean="0"/>
              <a:t>escribiendo</a:t>
            </a:r>
            <a:endParaRPr lang="en-US" altLang="en-US" sz="3800" dirty="0" smtClean="0"/>
          </a:p>
          <a:p>
            <a:pPr eaLnBrk="1" hangingPunct="1">
              <a:buNone/>
            </a:pPr>
            <a:r>
              <a:rPr lang="en-US" altLang="en-US" sz="3600" dirty="0" smtClean="0"/>
              <a:t>You are writing</a:t>
            </a:r>
            <a:endParaRPr lang="en-US" altLang="en-US" sz="3800" dirty="0" smtClean="0"/>
          </a:p>
          <a:p>
            <a:pPr eaLnBrk="1" hangingPunct="1">
              <a:buFontTx/>
              <a:buNone/>
            </a:pPr>
            <a:r>
              <a:rPr lang="en-US" altLang="en-US" sz="3800" dirty="0" err="1" smtClean="0"/>
              <a:t>Está</a:t>
            </a:r>
            <a:r>
              <a:rPr lang="en-US" altLang="en-US" sz="3800" dirty="0" smtClean="0"/>
              <a:t>   </a:t>
            </a:r>
            <a:r>
              <a:rPr lang="en-US" altLang="en-US" sz="3800" dirty="0" err="1" smtClean="0"/>
              <a:t>escribiendo</a:t>
            </a:r>
            <a:endParaRPr lang="en-US" altLang="en-US" sz="3800" dirty="0" smtClean="0"/>
          </a:p>
          <a:p>
            <a:pPr eaLnBrk="1" hangingPunct="1">
              <a:buNone/>
            </a:pPr>
            <a:r>
              <a:rPr lang="en-US" altLang="en-US" sz="3600" dirty="0" smtClean="0"/>
              <a:t>He, She, It is writing</a:t>
            </a:r>
          </a:p>
          <a:p>
            <a:pPr eaLnBrk="1" hangingPunct="1">
              <a:buFontTx/>
              <a:buNone/>
            </a:pPr>
            <a:endParaRPr lang="en-US" altLang="en-US" sz="3800" dirty="0" smtClean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495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 err="1" smtClean="0"/>
              <a:t>Estamos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escribiendo</a:t>
            </a:r>
            <a:endParaRPr lang="en-US" altLang="en-US" sz="36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We are writing</a:t>
            </a:r>
          </a:p>
          <a:p>
            <a:pPr eaLnBrk="1" hangingPunct="1">
              <a:buFontTx/>
              <a:buNone/>
            </a:pPr>
            <a:r>
              <a:rPr lang="en-US" altLang="en-US" sz="4000" dirty="0" err="1" smtClean="0"/>
              <a:t>Estáis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escribiendo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You all </a:t>
            </a:r>
            <a:r>
              <a:rPr lang="en-US" altLang="en-US" sz="4000" dirty="0" smtClean="0"/>
              <a:t>are writing</a:t>
            </a:r>
          </a:p>
          <a:p>
            <a:pPr eaLnBrk="1" hangingPunct="1">
              <a:buFontTx/>
              <a:buNone/>
            </a:pPr>
            <a:r>
              <a:rPr lang="en-US" altLang="en-US" sz="4000" dirty="0" err="1" smtClean="0"/>
              <a:t>Están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escribiendo</a:t>
            </a:r>
            <a:endParaRPr lang="en-US" altLang="en-US" sz="4000" dirty="0" smtClean="0"/>
          </a:p>
          <a:p>
            <a:pPr eaLnBrk="1" hangingPunct="1">
              <a:buNone/>
            </a:pPr>
            <a:r>
              <a:rPr lang="en-US" altLang="en-US" sz="4000" dirty="0" smtClean="0"/>
              <a:t>They are writing</a:t>
            </a:r>
          </a:p>
          <a:p>
            <a:pPr eaLnBrk="1" hangingPunct="1">
              <a:buFontTx/>
              <a:buNone/>
            </a:pPr>
            <a:endParaRPr lang="en-US" altLang="en-US" sz="4000" dirty="0" smtClean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1981200" y="4267200"/>
            <a:ext cx="487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457200" y="3429000"/>
            <a:ext cx="7924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>
            <a:off x="381000" y="4800600"/>
            <a:ext cx="7924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  <p:bldP spid="5632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pPr eaLnBrk="1" hangingPunct="1"/>
            <a:r>
              <a:rPr lang="en-US" altLang="en-US" sz="4800" dirty="0" err="1" smtClean="0"/>
              <a:t>Ahora</a:t>
            </a:r>
            <a:r>
              <a:rPr lang="en-US" altLang="en-US" sz="4800" dirty="0" smtClean="0"/>
              <a:t> </a:t>
            </a:r>
            <a:r>
              <a:rPr lang="en-US" altLang="en-US" sz="4800" b="1" dirty="0" smtClean="0"/>
              <a:t>me</a:t>
            </a:r>
            <a:r>
              <a:rPr lang="en-US" altLang="en-US" sz="4800" dirty="0" smtClean="0"/>
              <a:t> </a:t>
            </a:r>
            <a:r>
              <a:rPr lang="en-US" altLang="en-US" sz="4800" dirty="0" err="1" smtClean="0"/>
              <a:t>estoy</a:t>
            </a:r>
            <a:r>
              <a:rPr lang="en-US" altLang="en-US" sz="4800" dirty="0" smtClean="0"/>
              <a:t> </a:t>
            </a:r>
            <a:r>
              <a:rPr lang="en-US" altLang="en-US" sz="4800" b="1" dirty="0" err="1" smtClean="0"/>
              <a:t>afeit</a:t>
            </a:r>
            <a:r>
              <a:rPr lang="fr-FR" sz="4800" b="1" dirty="0" smtClean="0"/>
              <a:t>á</a:t>
            </a:r>
            <a:r>
              <a:rPr lang="en-US" altLang="en-US" sz="4800" b="1" dirty="0" err="1" smtClean="0"/>
              <a:t>ndo</a:t>
            </a:r>
            <a:r>
              <a:rPr lang="en-US" altLang="en-US" sz="4800" dirty="0" smtClean="0"/>
              <a:t>.</a:t>
            </a:r>
            <a:endParaRPr lang="en-US" altLang="en-US" sz="4800" dirty="0" smtClean="0"/>
          </a:p>
          <a:p>
            <a:pPr eaLnBrk="1" hangingPunct="1"/>
            <a:r>
              <a:rPr lang="en-US" altLang="en-US" sz="4800" i="1" dirty="0" smtClean="0"/>
              <a:t>Now I am </a:t>
            </a:r>
            <a:r>
              <a:rPr lang="en-US" altLang="en-US" sz="4800" i="1" dirty="0" smtClean="0"/>
              <a:t>having fun.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endParaRPr lang="en-US" altLang="en-US" sz="4800" dirty="0" smtClean="0"/>
          </a:p>
          <a:p>
            <a:pPr eaLnBrk="1" hangingPunct="1"/>
            <a:r>
              <a:rPr lang="en-US" altLang="en-US" sz="4800" b="1" dirty="0" smtClean="0"/>
              <a:t>Lo</a:t>
            </a:r>
            <a:r>
              <a:rPr lang="en-US" altLang="en-US" sz="4800" dirty="0" smtClean="0"/>
              <a:t> </a:t>
            </a:r>
            <a:r>
              <a:rPr lang="en-US" altLang="en-US" sz="4800" dirty="0" err="1" smtClean="0"/>
              <a:t>está</a:t>
            </a:r>
            <a:r>
              <a:rPr lang="en-US" altLang="en-US" sz="4800" dirty="0" smtClean="0"/>
              <a:t> </a:t>
            </a:r>
            <a:r>
              <a:rPr lang="en-US" altLang="en-US" sz="4800" b="1" dirty="0" err="1" smtClean="0"/>
              <a:t>haciendo</a:t>
            </a:r>
            <a:r>
              <a:rPr lang="en-US" altLang="en-US" sz="4800" dirty="0" smtClean="0"/>
              <a:t> </a:t>
            </a:r>
            <a:r>
              <a:rPr lang="en-US" altLang="en-US" sz="4800" dirty="0" err="1" smtClean="0"/>
              <a:t>ahora</a:t>
            </a:r>
            <a:r>
              <a:rPr lang="en-US" altLang="en-US" sz="4800" dirty="0" smtClean="0"/>
              <a:t>.</a:t>
            </a:r>
          </a:p>
          <a:p>
            <a:pPr eaLnBrk="1" hangingPunct="1"/>
            <a:r>
              <a:rPr lang="en-US" altLang="en-US" sz="4800" i="1" dirty="0" smtClean="0"/>
              <a:t>He/she is doing it now.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600" dirty="0" smtClean="0"/>
              <a:t>Reflexive or object pronouns (direct &amp; indirect) can be placed before the form of </a:t>
            </a:r>
            <a:r>
              <a:rPr lang="en-US" altLang="en-US" sz="4600" i="1" dirty="0" err="1" smtClean="0"/>
              <a:t>estar</a:t>
            </a:r>
            <a:r>
              <a:rPr lang="en-US" altLang="en-US" sz="4600" dirty="0" smtClean="0"/>
              <a:t>, or they can be attached to the end of the present participle.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/>
              <a:t>If they are attached to the present participle, a written accent is needed.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 sz="4800" dirty="0" err="1" smtClean="0"/>
              <a:t>Ahora</a:t>
            </a:r>
            <a:r>
              <a:rPr lang="en-US" altLang="en-US" sz="4800" dirty="0" smtClean="0"/>
              <a:t> </a:t>
            </a:r>
            <a:r>
              <a:rPr lang="en-US" altLang="en-US" sz="4800" dirty="0" err="1" smtClean="0"/>
              <a:t>estoy</a:t>
            </a:r>
            <a:r>
              <a:rPr lang="en-US" altLang="en-US" sz="4800" dirty="0" smtClean="0"/>
              <a:t> </a:t>
            </a:r>
            <a:r>
              <a:rPr lang="en-US" altLang="en-US" sz="4800" b="1" dirty="0" err="1" smtClean="0"/>
              <a:t>afeit</a:t>
            </a:r>
            <a:r>
              <a:rPr lang="fr-FR" sz="4800" b="1" dirty="0" err="1" smtClean="0"/>
              <a:t>ándo</a:t>
            </a:r>
            <a:r>
              <a:rPr lang="en-US" altLang="en-US" sz="4800" b="1" u="sng" dirty="0" smtClean="0"/>
              <a:t>me</a:t>
            </a:r>
            <a:r>
              <a:rPr lang="en-US" altLang="en-US" sz="4800" dirty="0" smtClean="0"/>
              <a:t>.</a:t>
            </a:r>
          </a:p>
          <a:p>
            <a:pPr eaLnBrk="1" hangingPunct="1"/>
            <a:endParaRPr lang="en-US" altLang="en-US" sz="4800" dirty="0" smtClean="0"/>
          </a:p>
          <a:p>
            <a:pPr eaLnBrk="1" hangingPunct="1"/>
            <a:r>
              <a:rPr lang="en-US" altLang="en-US" sz="4800" dirty="0" err="1" smtClean="0"/>
              <a:t>Está</a:t>
            </a:r>
            <a:r>
              <a:rPr lang="en-US" altLang="en-US" sz="4800" dirty="0" smtClean="0"/>
              <a:t> </a:t>
            </a:r>
            <a:r>
              <a:rPr lang="en-US" altLang="en-US" sz="4800" b="1" dirty="0" err="1" smtClean="0"/>
              <a:t>haci</a:t>
            </a:r>
            <a:r>
              <a:rPr lang="en-US" altLang="en-US" sz="4800" b="1" u="sng" dirty="0" err="1" smtClean="0"/>
              <a:t>é</a:t>
            </a:r>
            <a:r>
              <a:rPr lang="en-US" altLang="en-US" sz="4800" b="1" dirty="0" err="1" smtClean="0"/>
              <a:t>ndo</a:t>
            </a:r>
            <a:r>
              <a:rPr lang="en-US" altLang="en-US" sz="4800" b="1" u="sng" dirty="0" err="1" smtClean="0"/>
              <a:t>lo</a:t>
            </a:r>
            <a:r>
              <a:rPr lang="en-US" altLang="en-US" sz="4800" dirty="0" smtClean="0"/>
              <a:t> </a:t>
            </a:r>
            <a:r>
              <a:rPr lang="en-US" altLang="en-US" sz="4800" dirty="0" err="1" smtClean="0"/>
              <a:t>ahora</a:t>
            </a:r>
            <a:r>
              <a:rPr lang="en-US" altLang="en-US" sz="4800" dirty="0" smtClean="0"/>
              <a:t>.</a:t>
            </a:r>
            <a:endParaRPr lang="en-US" altLang="en-US" sz="4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Some verbs have a stem change (o &gt; u) or (e &gt; i) in the present participle form.</a:t>
            </a:r>
          </a:p>
          <a:p>
            <a:pPr eaLnBrk="1" hangingPunct="1">
              <a:buFontTx/>
              <a:buNone/>
            </a:pPr>
            <a:endParaRPr lang="en-US" altLang="en-US" sz="4800" smtClean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019800" y="5257800"/>
            <a:ext cx="21336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DORMIR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4800" dirty="0" smtClean="0"/>
              <a:t>Present Participle…..</a:t>
            </a:r>
            <a:r>
              <a:rPr lang="en-US" altLang="en-US" sz="4800" b="1" dirty="0" err="1" smtClean="0"/>
              <a:t>d</a:t>
            </a:r>
            <a:r>
              <a:rPr lang="en-US" altLang="en-US" sz="4800" b="1" u="sng" dirty="0" err="1" smtClean="0"/>
              <a:t>u</a:t>
            </a:r>
            <a:r>
              <a:rPr lang="en-US" altLang="en-US" sz="4800" b="1" dirty="0" err="1" smtClean="0"/>
              <a:t>rm</a:t>
            </a:r>
            <a:r>
              <a:rPr lang="en-US" altLang="en-US" sz="4800" dirty="0" err="1" smtClean="0"/>
              <a:t>iendo</a:t>
            </a:r>
            <a:endParaRPr lang="en-US" altLang="en-US" sz="4800" dirty="0" smtClean="0"/>
          </a:p>
          <a:p>
            <a:pPr eaLnBrk="1" hangingPunct="1">
              <a:buFontTx/>
              <a:buChar char="•"/>
            </a:pPr>
            <a:r>
              <a:rPr lang="en-US" altLang="en-US" sz="4800" dirty="0" smtClean="0"/>
              <a:t>Juan </a:t>
            </a:r>
            <a:r>
              <a:rPr lang="en-US" altLang="en-US" sz="4800" dirty="0" err="1" smtClean="0"/>
              <a:t>todavía</a:t>
            </a:r>
            <a:r>
              <a:rPr lang="en-US" altLang="en-US" sz="4800" dirty="0" smtClean="0"/>
              <a:t> </a:t>
            </a:r>
            <a:r>
              <a:rPr lang="en-US" altLang="en-US" sz="4800" b="1" dirty="0" err="1" smtClean="0"/>
              <a:t>está</a:t>
            </a:r>
            <a:r>
              <a:rPr lang="en-US" altLang="en-US" sz="4800" b="1" dirty="0" smtClean="0"/>
              <a:t> </a:t>
            </a:r>
            <a:r>
              <a:rPr lang="en-US" altLang="en-US" sz="4800" b="1" dirty="0" err="1" smtClean="0"/>
              <a:t>d</a:t>
            </a:r>
            <a:r>
              <a:rPr lang="en-US" altLang="en-US" sz="4800" b="1" u="sng" dirty="0" err="1" smtClean="0"/>
              <a:t>u</a:t>
            </a:r>
            <a:r>
              <a:rPr lang="en-US" altLang="en-US" sz="4800" b="1" dirty="0" err="1" smtClean="0"/>
              <a:t>rmiendo</a:t>
            </a:r>
            <a:r>
              <a:rPr lang="en-US" altLang="en-US" sz="4800" b="1" dirty="0" smtClean="0"/>
              <a:t>.</a:t>
            </a:r>
          </a:p>
          <a:p>
            <a:pPr eaLnBrk="1" hangingPunct="1">
              <a:buNone/>
            </a:pPr>
            <a:endParaRPr lang="en-US" altLang="en-US" sz="4800" dirty="0" smtClean="0"/>
          </a:p>
          <a:p>
            <a:pPr eaLnBrk="1" hangingPunct="1">
              <a:buFontTx/>
              <a:buChar char="•"/>
            </a:pPr>
            <a:endParaRPr lang="en-US" altLang="en-US" sz="4800" dirty="0" smtClean="0"/>
          </a:p>
          <a:p>
            <a:pPr eaLnBrk="1" hangingPunct="1">
              <a:buNone/>
            </a:pPr>
            <a:endParaRPr lang="en-US" altLang="en-US" sz="4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SERVIR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4800" dirty="0" smtClean="0"/>
              <a:t>Present Progressive…..</a:t>
            </a:r>
            <a:r>
              <a:rPr lang="en-US" altLang="en-US" sz="4800" b="1" dirty="0" err="1" smtClean="0"/>
              <a:t>s</a:t>
            </a:r>
            <a:r>
              <a:rPr lang="en-US" altLang="en-US" sz="4800" b="1" u="sng" dirty="0" err="1" smtClean="0"/>
              <a:t>i</a:t>
            </a:r>
            <a:r>
              <a:rPr lang="en-US" altLang="en-US" sz="4800" b="1" dirty="0" err="1" smtClean="0"/>
              <a:t>rv</a:t>
            </a:r>
            <a:r>
              <a:rPr lang="en-US" altLang="en-US" sz="4800" dirty="0" err="1" smtClean="0"/>
              <a:t>iendo</a:t>
            </a:r>
            <a:endParaRPr lang="en-US" altLang="en-US" sz="4800" dirty="0" smtClean="0"/>
          </a:p>
          <a:p>
            <a:pPr eaLnBrk="1" hangingPunct="1">
              <a:buFontTx/>
              <a:buChar char="•"/>
            </a:pPr>
            <a:r>
              <a:rPr lang="en-US" altLang="en-US" sz="4800" dirty="0" smtClean="0"/>
              <a:t>El </a:t>
            </a:r>
            <a:r>
              <a:rPr lang="en-US" altLang="en-US" sz="4800" dirty="0" err="1" smtClean="0"/>
              <a:t>camarero</a:t>
            </a:r>
            <a:r>
              <a:rPr lang="en-US" altLang="en-US" sz="4800" dirty="0" smtClean="0"/>
              <a:t> </a:t>
            </a:r>
            <a:r>
              <a:rPr lang="en-US" altLang="en-US" sz="4800" b="1" dirty="0" err="1" smtClean="0"/>
              <a:t>está</a:t>
            </a:r>
            <a:r>
              <a:rPr lang="en-US" altLang="en-US" sz="4800" b="1" dirty="0" smtClean="0"/>
              <a:t> </a:t>
            </a:r>
            <a:r>
              <a:rPr lang="en-US" altLang="en-US" sz="4800" b="1" dirty="0" err="1" smtClean="0"/>
              <a:t>s</a:t>
            </a:r>
            <a:r>
              <a:rPr lang="en-US" altLang="en-US" sz="4800" b="1" u="sng" dirty="0" err="1" smtClean="0"/>
              <a:t>i</a:t>
            </a:r>
            <a:r>
              <a:rPr lang="en-US" altLang="en-US" sz="4800" b="1" dirty="0" err="1" smtClean="0"/>
              <a:t>rviendo</a:t>
            </a:r>
            <a:r>
              <a:rPr lang="en-US" altLang="en-US" sz="4800" dirty="0" smtClean="0"/>
              <a:t> la comida.</a:t>
            </a:r>
          </a:p>
          <a:p>
            <a:pPr eaLnBrk="1" hangingPunct="1">
              <a:buNone/>
            </a:pPr>
            <a:endParaRPr lang="en-US" altLang="en-US" sz="4800" dirty="0" smtClean="0"/>
          </a:p>
          <a:p>
            <a:pPr eaLnBrk="1" hangingPunct="1">
              <a:buFontTx/>
              <a:buChar char="•"/>
            </a:pPr>
            <a:endParaRPr lang="en-US" altLang="en-US" sz="4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/>
              <a:t>We use the present tense to talk about an action that always or often takes place or that is happening now.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819400" y="5334000"/>
            <a:ext cx="41148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  <p:bldP spid="430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 Progressive:  Irregular Forms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71628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In the following </a:t>
            </a:r>
            <a:r>
              <a:rPr lang="en-US" sz="4000" i="1" smtClean="0">
                <a:solidFill>
                  <a:schemeClr val="folHlink"/>
                </a:solidFill>
              </a:rPr>
              <a:t>-er</a:t>
            </a:r>
            <a:r>
              <a:rPr lang="en-US" sz="4000" smtClean="0"/>
              <a:t> verbs, the </a:t>
            </a:r>
            <a:r>
              <a:rPr lang="en-US" sz="4000" i="1" smtClean="0">
                <a:solidFill>
                  <a:schemeClr val="folHlink"/>
                </a:solidFill>
              </a:rPr>
              <a:t>i</a:t>
            </a:r>
            <a:r>
              <a:rPr lang="en-US" sz="4000" smtClean="0"/>
              <a:t> of </a:t>
            </a:r>
            <a:r>
              <a:rPr lang="en-US" sz="4000" i="1" smtClean="0"/>
              <a:t>-iendo</a:t>
            </a:r>
            <a:r>
              <a:rPr lang="en-US" sz="4000" smtClean="0"/>
              <a:t> changes to </a:t>
            </a:r>
            <a:r>
              <a:rPr lang="en-US" sz="4000" i="1" smtClean="0">
                <a:solidFill>
                  <a:schemeClr val="folHlink"/>
                </a:solidFill>
              </a:rPr>
              <a:t>y</a:t>
            </a:r>
            <a:r>
              <a:rPr lang="en-US" sz="4000" smtClean="0"/>
              <a:t>.</a:t>
            </a:r>
          </a:p>
          <a:p>
            <a:pPr eaLnBrk="1" hangingPunct="1"/>
            <a:r>
              <a:rPr lang="en-US" sz="4000" smtClean="0"/>
              <a:t>creer:  cre</a:t>
            </a:r>
            <a:r>
              <a:rPr lang="en-US" sz="4000" smtClean="0">
                <a:solidFill>
                  <a:schemeClr val="folHlink"/>
                </a:solidFill>
              </a:rPr>
              <a:t>y</a:t>
            </a:r>
            <a:r>
              <a:rPr lang="en-US" sz="4000" smtClean="0"/>
              <a:t>endo</a:t>
            </a:r>
          </a:p>
          <a:p>
            <a:pPr eaLnBrk="1" hangingPunct="1"/>
            <a:r>
              <a:rPr lang="en-US" sz="4000" smtClean="0"/>
              <a:t>leer:  le</a:t>
            </a:r>
            <a:r>
              <a:rPr lang="en-US" sz="4000" smtClean="0">
                <a:solidFill>
                  <a:schemeClr val="folHlink"/>
                </a:solidFill>
              </a:rPr>
              <a:t>y</a:t>
            </a:r>
            <a:r>
              <a:rPr lang="en-US" sz="4000" smtClean="0"/>
              <a:t>endo</a:t>
            </a:r>
          </a:p>
          <a:p>
            <a:pPr eaLnBrk="1" hangingPunct="1"/>
            <a:r>
              <a:rPr lang="en-US" sz="4000" smtClean="0"/>
              <a:t>traer:  tra</a:t>
            </a:r>
            <a:r>
              <a:rPr lang="en-US" sz="4000" smtClean="0">
                <a:solidFill>
                  <a:schemeClr val="folHlink"/>
                </a:solidFill>
              </a:rPr>
              <a:t>y</a:t>
            </a:r>
            <a:r>
              <a:rPr lang="en-US" sz="4000" smtClean="0"/>
              <a:t>endo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Ellos </a:t>
            </a:r>
            <a:r>
              <a:rPr lang="en-US" altLang="en-US" sz="4800" b="1" smtClean="0"/>
              <a:t>comen</a:t>
            </a:r>
            <a:r>
              <a:rPr lang="en-US" altLang="en-US" sz="4800" smtClean="0"/>
              <a:t> ensaladas.</a:t>
            </a:r>
          </a:p>
          <a:p>
            <a:pPr eaLnBrk="1" hangingPunct="1"/>
            <a:r>
              <a:rPr lang="en-US" altLang="en-US" sz="4800" i="1" smtClean="0"/>
              <a:t>They eat salads</a:t>
            </a:r>
            <a:r>
              <a:rPr lang="en-US" altLang="en-US" sz="4800" smtClean="0"/>
              <a:t>.</a:t>
            </a:r>
          </a:p>
          <a:p>
            <a:pPr eaLnBrk="1" hangingPunct="1"/>
            <a:r>
              <a:rPr lang="en-US" altLang="en-US" sz="4800" i="1" smtClean="0"/>
              <a:t>They are eating salads</a:t>
            </a:r>
            <a:r>
              <a:rPr lang="en-US" altLang="en-US" sz="4800" smtClean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We use the present progressive tense when we want to emphasize that something is happening right now.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4038600" y="5562600"/>
            <a:ext cx="36576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Ellos </a:t>
            </a:r>
            <a:r>
              <a:rPr lang="en-US" altLang="en-US" sz="4800" b="1" smtClean="0"/>
              <a:t>están comiendo</a:t>
            </a:r>
            <a:r>
              <a:rPr lang="en-US" altLang="en-US" sz="4800" smtClean="0"/>
              <a:t> ensaladas.</a:t>
            </a:r>
          </a:p>
          <a:p>
            <a:pPr eaLnBrk="1" hangingPunct="1"/>
            <a:r>
              <a:rPr lang="en-US" altLang="en-US" sz="4800" i="1" smtClean="0"/>
              <a:t>They are eating salads</a:t>
            </a:r>
            <a:r>
              <a:rPr lang="en-US" altLang="en-US" sz="4800" smtClean="0"/>
              <a:t>.  </a:t>
            </a:r>
            <a:r>
              <a:rPr lang="en-US" altLang="en-US" sz="4800" i="1" smtClean="0"/>
              <a:t>(right now)</a:t>
            </a:r>
            <a:endParaRPr lang="en-US" altLang="en-US" sz="48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smtClean="0"/>
              <a:t>      </a:t>
            </a:r>
            <a:r>
              <a:rPr lang="en-US" altLang="en-US" sz="6000" b="1" smtClean="0"/>
              <a:t>están comiendo</a:t>
            </a:r>
            <a:endParaRPr lang="en-US" altLang="en-US" sz="4800" b="1" smtClean="0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V="1">
            <a:off x="2667000" y="3048000"/>
            <a:ext cx="0" cy="609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508125" y="3678238"/>
            <a:ext cx="28257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400" dirty="0">
                <a:latin typeface="Arial" charset="0"/>
              </a:rPr>
              <a:t>Present</a:t>
            </a:r>
          </a:p>
          <a:p>
            <a:r>
              <a:rPr lang="en-US" altLang="en-US" sz="4400" dirty="0">
                <a:latin typeface="Arial" charset="0"/>
              </a:rPr>
              <a:t>tense form</a:t>
            </a:r>
          </a:p>
          <a:p>
            <a:r>
              <a:rPr lang="en-US" altLang="en-US" sz="4400" dirty="0">
                <a:latin typeface="Arial" charset="0"/>
              </a:rPr>
              <a:t>of “</a:t>
            </a:r>
            <a:r>
              <a:rPr lang="en-US" altLang="en-US" sz="4400" dirty="0" err="1">
                <a:latin typeface="Arial" charset="0"/>
              </a:rPr>
              <a:t>estar</a:t>
            </a:r>
            <a:r>
              <a:rPr lang="en-US" altLang="en-US" sz="4400" dirty="0">
                <a:latin typeface="Arial" charset="0"/>
              </a:rPr>
              <a:t>”</a:t>
            </a:r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V="1">
            <a:off x="5791200" y="3048000"/>
            <a:ext cx="0" cy="609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860925" y="3678238"/>
            <a:ext cx="242093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400">
                <a:latin typeface="Arial" charset="0"/>
              </a:rPr>
              <a:t>Present </a:t>
            </a:r>
          </a:p>
          <a:p>
            <a:r>
              <a:rPr lang="en-US" altLang="en-US" sz="4400">
                <a:latin typeface="Arial" charset="0"/>
              </a:rPr>
              <a:t>participle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7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  <p:bldP spid="47108" grpId="0" animBg="1"/>
      <p:bldP spid="47109" grpId="0" build="p" autoUpdateAnimBg="0"/>
      <p:bldP spid="47111" grpId="0" animBg="1"/>
      <p:bldP spid="4711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000" b="1" smtClean="0"/>
              <a:t>          comiendo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 rot="-5339966">
            <a:off x="3503612" y="2363788"/>
            <a:ext cx="231775" cy="1447800"/>
          </a:xfrm>
          <a:prstGeom prst="leftBrace">
            <a:avLst>
              <a:gd name="adj1" fmla="val 5205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209800" y="4343400"/>
            <a:ext cx="21113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400">
                <a:latin typeface="Arial" charset="0"/>
              </a:rPr>
              <a:t>Stem of</a:t>
            </a:r>
          </a:p>
          <a:p>
            <a:r>
              <a:rPr lang="en-US" altLang="en-US" sz="4400">
                <a:latin typeface="Arial" charset="0"/>
              </a:rPr>
              <a:t>comer</a:t>
            </a:r>
          </a:p>
        </p:txBody>
      </p:sp>
      <p:sp>
        <p:nvSpPr>
          <p:cNvPr id="48135" name="AutoShape 7"/>
          <p:cNvSpPr>
            <a:spLocks/>
          </p:cNvSpPr>
          <p:nvPr/>
        </p:nvSpPr>
        <p:spPr bwMode="auto">
          <a:xfrm rot="-5339966">
            <a:off x="5370513" y="2098675"/>
            <a:ext cx="228600" cy="1981200"/>
          </a:xfrm>
          <a:prstGeom prst="leftBrace">
            <a:avLst>
              <a:gd name="adj1" fmla="val 7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724400" y="3962400"/>
            <a:ext cx="28876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400">
                <a:latin typeface="Arial" charset="0"/>
              </a:rPr>
              <a:t>-er present</a:t>
            </a:r>
          </a:p>
          <a:p>
            <a:r>
              <a:rPr lang="en-US" altLang="en-US" sz="4400">
                <a:latin typeface="Arial" charset="0"/>
              </a:rPr>
              <a:t>participle </a:t>
            </a:r>
          </a:p>
          <a:p>
            <a:r>
              <a:rPr lang="en-US" altLang="en-US" sz="4400">
                <a:latin typeface="Arial" charset="0"/>
              </a:rPr>
              <a:t>ending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V="1">
            <a:off x="3276600" y="3429000"/>
            <a:ext cx="304800" cy="990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 flipV="1">
            <a:off x="5486400" y="3352800"/>
            <a:ext cx="152400" cy="6858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  <p:bldP spid="48133" grpId="0" animBg="1"/>
      <p:bldP spid="48134" grpId="0" build="p" autoUpdateAnimBg="0"/>
      <p:bldP spid="48135" grpId="0" animBg="1"/>
      <p:bldP spid="48136" grpId="0" build="p" autoUpdateAnimBg="0"/>
      <p:bldP spid="48137" grpId="0" animBg="1"/>
      <p:bldP spid="481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To make the present participle, </a:t>
            </a:r>
          </a:p>
          <a:p>
            <a:pPr eaLnBrk="1" hangingPunct="1"/>
            <a:r>
              <a:rPr lang="en-US" altLang="en-US" sz="4800" smtClean="0"/>
              <a:t>Use the endings:</a:t>
            </a:r>
          </a:p>
          <a:p>
            <a:pPr eaLnBrk="1" hangingPunct="1"/>
            <a:r>
              <a:rPr lang="en-US" altLang="en-US" sz="4800" i="1" smtClean="0"/>
              <a:t>iendo</a:t>
            </a:r>
            <a:r>
              <a:rPr lang="en-US" altLang="en-US" sz="4800" smtClean="0"/>
              <a:t>   for -er / -ir verbs</a:t>
            </a:r>
          </a:p>
          <a:p>
            <a:pPr eaLnBrk="1" hangingPunct="1"/>
            <a:r>
              <a:rPr lang="en-US" altLang="en-US" sz="4800" i="1" smtClean="0"/>
              <a:t>ando</a:t>
            </a:r>
            <a:r>
              <a:rPr lang="en-US" altLang="en-US" sz="4800" smtClean="0"/>
              <a:t>   for -ar verbs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8862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Present Progressive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Let’s do an -AR verb in the present progressive.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3124200" y="4648200"/>
            <a:ext cx="43434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  <p:bldP spid="5018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502</TotalTime>
  <Words>406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Network Blitz</vt:lpstr>
      <vt:lpstr>Present Progressive</vt:lpstr>
      <vt:lpstr>Present Progressive</vt:lpstr>
      <vt:lpstr>Present Progressive</vt:lpstr>
      <vt:lpstr>Present Progressive</vt:lpstr>
      <vt:lpstr>Present Progressive</vt:lpstr>
      <vt:lpstr>Present Progressive</vt:lpstr>
      <vt:lpstr>Present Progressive</vt:lpstr>
      <vt:lpstr>Present Progressive</vt:lpstr>
      <vt:lpstr>Present Progressive</vt:lpstr>
      <vt:lpstr>BAILAR</vt:lpstr>
      <vt:lpstr>COMER</vt:lpstr>
      <vt:lpstr>ESCRIBIR</vt:lpstr>
      <vt:lpstr>Present Progressive</vt:lpstr>
      <vt:lpstr>Present Progressive</vt:lpstr>
      <vt:lpstr>Present Progressive</vt:lpstr>
      <vt:lpstr>Present Progressive</vt:lpstr>
      <vt:lpstr>Present Progressive</vt:lpstr>
      <vt:lpstr>DORMIR</vt:lpstr>
      <vt:lpstr>SERVIR</vt:lpstr>
      <vt:lpstr>Present Progressive:  Irregular Forms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Shirley</dc:creator>
  <cp:lastModifiedBy>mfcsd</cp:lastModifiedBy>
  <cp:revision>41</cp:revision>
  <cp:lastPrinted>2009-04-22T19:24:48Z</cp:lastPrinted>
  <dcterms:created xsi:type="dcterms:W3CDTF">2000-05-23T01:15:34Z</dcterms:created>
  <dcterms:modified xsi:type="dcterms:W3CDTF">2016-02-08T21:12:08Z</dcterms:modified>
</cp:coreProperties>
</file>